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3" r:id="rId4"/>
    <p:sldId id="266" r:id="rId5"/>
    <p:sldId id="275" r:id="rId6"/>
    <p:sldId id="267" r:id="rId7"/>
    <p:sldId id="268" r:id="rId8"/>
    <p:sldId id="270" r:id="rId9"/>
    <p:sldId id="269" r:id="rId10"/>
    <p:sldId id="258" r:id="rId11"/>
    <p:sldId id="260" r:id="rId12"/>
    <p:sldId id="261" r:id="rId13"/>
    <p:sldId id="265" r:id="rId14"/>
    <p:sldId id="281" r:id="rId15"/>
    <p:sldId id="276" r:id="rId16"/>
    <p:sldId id="280" r:id="rId17"/>
    <p:sldId id="293" r:id="rId18"/>
    <p:sldId id="292" r:id="rId19"/>
    <p:sldId id="278" r:id="rId20"/>
    <p:sldId id="283" r:id="rId21"/>
    <p:sldId id="277" r:id="rId22"/>
    <p:sldId id="282" r:id="rId23"/>
    <p:sldId id="287" r:id="rId24"/>
    <p:sldId id="294" r:id="rId25"/>
    <p:sldId id="279" r:id="rId26"/>
    <p:sldId id="284" r:id="rId27"/>
    <p:sldId id="286" r:id="rId28"/>
    <p:sldId id="288" r:id="rId29"/>
    <p:sldId id="289" r:id="rId30"/>
    <p:sldId id="290" r:id="rId31"/>
    <p:sldId id="291" r:id="rId32"/>
    <p:sldId id="285" r:id="rId33"/>
    <p:sldId id="262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6T11:49:47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1937 1 24575,'5'3'0,"0"-1"0,1 1 0,-1-1 0,1 0 0,-1 0 0,1 0 0,0-1 0,-1 0 0,1 0 0,0 0 0,0-1 0,0 0 0,9-1 0,3 2 0,120 4 0,254 20 0,19 22 0,537 77 0,-726-84 0,-1 11 0,258 94 0,-221-37 0,-230-94 0,1 2 0,-2 1 0,0 1 0,-1 1 0,-1 2 0,34 36 0,-53-51 0,0 1 0,0 0 0,-1 1 0,0-1 0,-1 1 0,1 0 0,-1 0 0,-1 1 0,0-1 0,0 1 0,-1-1 0,0 1 0,0 0 0,-1 0 0,1 16 0,-4-10 0,0-1 0,0 0 0,-1 1 0,-1-1 0,-1-1 0,0 1 0,0-1 0,-2 0 0,-7 14 0,-5 2 0,-1 0 0,-1 0 0,-1-2 0,-2-1 0,-1-1 0,-43 35 0,-183 112 0,-298 130 0,420-243 0,-2-7 0,-198 52 0,55-44 0,-318 28 0,394-71 0,-1-9 0,0-9 0,-328-43 0,130-3 0,-375-67 0,708 99 0,0-2 0,-89-38 0,134 47 0,1-1 0,0-1 0,0-1 0,1 0 0,0-1 0,1-1 0,1-1 0,0 0 0,1-1 0,0 0 0,1-1 0,-12-21 0,10 10 0,1-1 0,1 0 0,2-1 0,1-1 0,1 1 0,2-2 0,0 1 0,3-1 0,0 0 0,2 0 0,1 0 0,2 0 0,5-39 0,0 32 0,1 0 0,2 0 0,2 1 0,2 0 0,0 1 0,3 0 0,1 1 0,2 1 0,1 1 0,30-38 0,-9 22 0,3 0 0,2 3 0,2 2 0,2 3 0,2 1 0,76-44 0,-57 43 0,3 4 0,0 2 0,2 4 0,129-34 0,72 17 0,-90 19 0,-39 4 0,1 7 0,201-1 0,-335 19-51,424-15-1263,-411 12-5512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6T11:49:49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24575,'361'-30'0,"-328"25"0,226-25 0,281 3 0,-450 28-1365,-59-1-5461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6T11:49:50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24575,'16'1'0,"-1"1"0,0 0 0,28 9 0,1 0 0,34 4 0,175 39 0,-247-52 0,0-1 0,0 1 0,0 0 0,0 1 0,-1 0 0,1-1 0,-1 2 0,0-1 0,0 1 0,6 4 0,-9-6 0,-1 0 0,0-1 0,0 1 0,1 0 0,-1 0 0,0 0 0,-1 0 0,1 0 0,0 0 0,-1 0 0,1 0 0,-1 0 0,1 0 0,-1 0 0,0 0 0,0 1 0,0-1 0,0 0 0,0 0 0,-1 0 0,1 0 0,0 0 0,-1 0 0,0 0 0,1 0 0,-1 0 0,0 0 0,0 0 0,0 0 0,-1 0 0,1 0 0,0-1 0,-3 3 0,-12 14 0,0-1 0,-2-1 0,0 0 0,-1-1 0,0-1 0,-26 13 0,-18 16 0,4 1-1365,35-25-5461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6T11:49:53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1934 161 24575,'21'-2'0,"-1"0"0,0-1 0,32-10 0,0 1 0,-14 5 0,382-72 0,8 36 0,-237 44 0,368 47 0,184 86 0,-624-110 0,26 6 0,161 56 0,-242-63 0,-1 2 0,-2 3 0,-1 3 0,106 71 0,-148-88 0,-1 0 0,0 1 0,-1 1 0,-1 0 0,0 1 0,-2 1 0,0 0 0,-1 1 0,0 0 0,11 29 0,-13-22 0,-1 1 0,-1 0 0,-1 0 0,-2 1 0,-1 0 0,-1 0 0,-1 50 0,-3-46 0,-2-1 0,-1 0 0,-1 0 0,-10 32 0,10-46 0,-1 0 0,-1 0 0,0 0 0,-2 0 0,1-1 0,-2-1 0,0 0 0,-17 19 0,20-27 0,-1 0 0,0 0 0,0-1 0,-1-1 0,0 1 0,0-1 0,0-1 0,0 0 0,-16 5 0,-12 2 0,-46 6 0,43-9 0,-580 91 0,48-9 0,-707 162 0,1168-233 0,-1-4 0,0-5 0,-114-5 0,-40-4 0,-275-14 0,405-6 0,0-6 0,-148-48 0,246 63 0,-97-31 0,2-5 0,-182-90 0,295 125 0,0-1 0,1-1 0,0-1 0,1 0 0,0-1 0,2-1 0,0-1 0,0 0 0,2-1 0,0-1 0,1 0 0,1-1 0,1 0 0,1-1 0,0 0 0,2-1 0,0 1 0,2-2 0,0 1 0,1-1 0,2 0 0,0 0 0,2 0 0,0 0 0,2 0 0,0 0 0,1 0 0,2 0 0,0 0 0,2 1 0,0 0 0,2 0 0,11-26 0,-1 12 0,1 0 0,1 1 0,2 1 0,2 1 0,1 1 0,1 1 0,2 2 0,1 0 0,1 2 0,1 2 0,2 0 0,0 2 0,2 2 0,0 1 0,1 1 0,39-13 0,52-16 0,186-46 0,-221 74 0,2 4 0,178-8 0,0 21 0,373 42 0,-566-30-1365,-54-7-5461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6T11:50:11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0 24575,'-6'112'0,"-4"-1"0,-32 141 0,6-45 0,12 127 0,0 1 0,16-281 0,-16 93 0,7 2 0,1 150 0,13-249-1365,-1-31-5461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6T11:50:12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24575,'-2'58'0,"0"-18"0,3 43 0,0-74 0,0 0 0,0 0 0,1 0 0,0 0 0,0 0 0,1-1 0,0 1 0,1-1 0,0 0 0,7 11 0,-9-16 0,0-1 0,0 1 0,0-1 0,1 0 0,-1 0 0,0 0 0,1 0 0,-1-1 0,1 1 0,0 0 0,0-1 0,0 0 0,-1 0 0,1 0 0,0 0 0,0 0 0,1-1 0,-1 1 0,0-1 0,0 0 0,0 0 0,0 0 0,0 0 0,0-1 0,0 1 0,0-1 0,0 0 0,0 1 0,0-1 0,0-1 0,4-1 0,9-5 0,-1-1 0,1 0 0,-2-1 0,19-16 0,-15 12 0,94-69 45,58-45-1455,-147 109-5416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9653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7373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7554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917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455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9895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45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4974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1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8486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8376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89" r:id="rId6"/>
    <p:sldLayoutId id="2147483685" r:id="rId7"/>
    <p:sldLayoutId id="2147483686" r:id="rId8"/>
    <p:sldLayoutId id="2147483687" r:id="rId9"/>
    <p:sldLayoutId id="2147483688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customXml" Target="../ink/ink4.xml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72U5Af8KUpA" TargetMode="External"/><Relationship Id="rId7" Type="http://schemas.openxmlformats.org/officeDocument/2006/relationships/hyperlink" Target="https://datatables.net/" TargetMode="External"/><Relationship Id="rId2" Type="http://schemas.openxmlformats.org/officeDocument/2006/relationships/hyperlink" Target="https://www.apachefriends.org/download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otstrap5.hexschool.com/" TargetMode="External"/><Relationship Id="rId5" Type="http://schemas.openxmlformats.org/officeDocument/2006/relationships/hyperlink" Target="https://fontawesome.com/" TargetMode="External"/><Relationship Id="rId4" Type="http://schemas.openxmlformats.org/officeDocument/2006/relationships/hyperlink" Target="https://youtu.be/0-auuGPcG6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薄荷綠工作區與膝上型電腦、咖啡、筆記本、筆、眼鏡和滑鼠的俯視圖">
            <a:extLst>
              <a:ext uri="{FF2B5EF4-FFF2-40B4-BE49-F238E27FC236}">
                <a16:creationId xmlns:a16="http://schemas.microsoft.com/office/drawing/2014/main" id="{995DAA6E-10AF-FBCC-FDE6-C33E852172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708"/>
          <a:stretch/>
        </p:blipFill>
        <p:spPr>
          <a:xfrm>
            <a:off x="42024" y="29893"/>
            <a:ext cx="12188932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EDC402A-3D11-C840-A99B-C789C0D56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anchor="b">
            <a:normAutofit/>
          </a:bodyPr>
          <a:lstStyle/>
          <a:p>
            <a:pPr algn="ctr"/>
            <a:br>
              <a:rPr lang="en-US" altLang="zh-TW" dirty="0">
                <a:solidFill>
                  <a:schemeClr val="bg1"/>
                </a:solidFill>
              </a:rPr>
            </a:br>
            <a:r>
              <a:rPr lang="zh-TW" altLang="en-US" dirty="0">
                <a:solidFill>
                  <a:schemeClr val="bg1"/>
                </a:solidFill>
              </a:rPr>
              <a:t>生鮮食品食品配送系統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574972-1A51-F8A9-2178-AAFC5C629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9029" y="3774105"/>
            <a:ext cx="6190895" cy="1633040"/>
          </a:xfrm>
        </p:spPr>
        <p:txBody>
          <a:bodyPr anchor="t">
            <a:normAutofit/>
          </a:bodyPr>
          <a:lstStyle/>
          <a:p>
            <a:pPr algn="ctr"/>
            <a:r>
              <a:rPr lang="en-US" altLang="zh-TW" dirty="0">
                <a:solidFill>
                  <a:srgbClr val="FFFFFF"/>
                </a:solidFill>
              </a:rPr>
              <a:t>S09350103</a:t>
            </a:r>
            <a:r>
              <a:rPr lang="zh-TW" altLang="en-US" dirty="0">
                <a:solidFill>
                  <a:srgbClr val="FFFFFF"/>
                </a:solidFill>
              </a:rPr>
              <a:t> 資工三</a:t>
            </a:r>
            <a:r>
              <a:rPr lang="en-US" altLang="zh-TW" dirty="0">
                <a:solidFill>
                  <a:srgbClr val="FFFFFF"/>
                </a:solidFill>
              </a:rPr>
              <a:t>A</a:t>
            </a:r>
          </a:p>
          <a:p>
            <a:pPr algn="ctr"/>
            <a:r>
              <a:rPr lang="zh-TW" altLang="en-US" dirty="0">
                <a:solidFill>
                  <a:srgbClr val="FFFFFF"/>
                </a:solidFill>
              </a:rPr>
              <a:t>邱冠佾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7876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E8940209-24E2-2AC1-B1FA-B8F8685FDB42}"/>
              </a:ext>
            </a:extLst>
          </p:cNvPr>
          <p:cNvSpPr txBox="1"/>
          <p:nvPr/>
        </p:nvSpPr>
        <p:spPr>
          <a:xfrm>
            <a:off x="363477" y="1701284"/>
            <a:ext cx="33267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000" dirty="0">
                <a:latin typeface="Georgia Pro Semibold (標題)"/>
              </a:rPr>
              <a:t>ER-MODEL</a:t>
            </a:r>
            <a:endParaRPr lang="zh-TW" altLang="en-US" sz="4000" dirty="0">
              <a:latin typeface="Georgia Pro Semibold (標題)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C0ABE3B-69CB-DC42-7A06-505AF554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70" y="281474"/>
            <a:ext cx="8375653" cy="605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74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46B59B6-734E-257F-2853-74E9435E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736" y="773716"/>
            <a:ext cx="8421938" cy="548068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B67E0A8-8889-F7C2-C254-3C46AC1F9802}"/>
              </a:ext>
            </a:extLst>
          </p:cNvPr>
          <p:cNvSpPr txBox="1"/>
          <p:nvPr/>
        </p:nvSpPr>
        <p:spPr>
          <a:xfrm>
            <a:off x="388386" y="1464520"/>
            <a:ext cx="17510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dirty="0">
                <a:latin typeface="Georgia Pro Semibold (標題)"/>
              </a:rPr>
              <a:t>首頁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9CDA50-4BE8-B1C0-55AE-320A15DE8A3C}"/>
              </a:ext>
            </a:extLst>
          </p:cNvPr>
          <p:cNvSpPr txBox="1"/>
          <p:nvPr/>
        </p:nvSpPr>
        <p:spPr>
          <a:xfrm>
            <a:off x="216520" y="2632013"/>
            <a:ext cx="33267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dirty="0">
                <a:latin typeface="Georgia Pro Semibold (標題)"/>
              </a:rPr>
              <a:t>選擇要登入</a:t>
            </a:r>
            <a:endParaRPr lang="en-US" altLang="zh-TW" sz="4000" dirty="0">
              <a:latin typeface="Georgia Pro Semibold (標題)"/>
            </a:endParaRPr>
          </a:p>
          <a:p>
            <a:r>
              <a:rPr lang="zh-TW" altLang="en-US" sz="4000" dirty="0">
                <a:latin typeface="Georgia Pro Semibold (標題)"/>
              </a:rPr>
              <a:t>還是直接使用系統功能</a:t>
            </a:r>
          </a:p>
        </p:txBody>
      </p:sp>
    </p:spTree>
    <p:extLst>
      <p:ext uri="{BB962C8B-B14F-4D97-AF65-F5344CB8AC3E}">
        <p14:creationId xmlns:p14="http://schemas.microsoft.com/office/powerpoint/2010/main" val="104163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3192C6-2FAA-058F-079F-707B5E6A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5063320" cy="1325563"/>
          </a:xfrm>
        </p:spPr>
        <p:txBody>
          <a:bodyPr/>
          <a:lstStyle/>
          <a:p>
            <a:r>
              <a:rPr lang="zh-TW" altLang="en-US" dirty="0"/>
              <a:t>登入介面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4ACF97-43A0-762A-1A8E-29D070D34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974" y="523469"/>
            <a:ext cx="4334480" cy="5811061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FE84EB-427A-1011-415A-2D65CF667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8" y="2657687"/>
            <a:ext cx="10077557" cy="3131787"/>
          </a:xfrm>
        </p:spPr>
        <p:txBody>
          <a:bodyPr/>
          <a:lstStyle/>
          <a:p>
            <a:r>
              <a:rPr lang="zh-TW" altLang="en-US" dirty="0"/>
              <a:t>未做太多限制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239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7C3FA61-B373-32BC-092D-1FFAA6EE3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89"/>
            <a:ext cx="12192000" cy="6468695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438D0F-B129-749D-CF2C-B83ED21DA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2633" y="4016830"/>
            <a:ext cx="2560382" cy="636814"/>
          </a:xfrm>
        </p:spPr>
        <p:txBody>
          <a:bodyPr/>
          <a:lstStyle/>
          <a:p>
            <a:r>
              <a:rPr lang="zh-TW" altLang="en-US" dirty="0"/>
              <a:t>選擇要進入的系統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5E1BF6D-F1AB-4B81-7294-035120590176}"/>
              </a:ext>
            </a:extLst>
          </p:cNvPr>
          <p:cNvSpPr/>
          <p:nvPr/>
        </p:nvSpPr>
        <p:spPr>
          <a:xfrm>
            <a:off x="187779" y="503853"/>
            <a:ext cx="1910442" cy="26965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E98F5EE-89E5-3E36-1591-31F5AF814D21}"/>
              </a:ext>
            </a:extLst>
          </p:cNvPr>
          <p:cNvCxnSpPr>
            <a:stCxn id="8" idx="5"/>
          </p:cNvCxnSpPr>
          <p:nvPr/>
        </p:nvCxnSpPr>
        <p:spPr>
          <a:xfrm>
            <a:off x="1818443" y="2805500"/>
            <a:ext cx="696157" cy="11460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2709866A-5C11-2BAF-6423-173DA65333E3}"/>
              </a:ext>
            </a:extLst>
          </p:cNvPr>
          <p:cNvSpPr txBox="1">
            <a:spLocks/>
          </p:cNvSpPr>
          <p:nvPr/>
        </p:nvSpPr>
        <p:spPr>
          <a:xfrm>
            <a:off x="9511393" y="3110592"/>
            <a:ext cx="2560382" cy="63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全部資料統計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756E6A86-6905-91F2-5C72-AF9583B0FC55}"/>
              </a:ext>
            </a:extLst>
          </p:cNvPr>
          <p:cNvSpPr/>
          <p:nvPr/>
        </p:nvSpPr>
        <p:spPr>
          <a:xfrm>
            <a:off x="2098221" y="563359"/>
            <a:ext cx="7413172" cy="29659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F52B1FA-E9C7-63C4-3A06-99B7AE2F6B92}"/>
              </a:ext>
            </a:extLst>
          </p:cNvPr>
          <p:cNvCxnSpPr/>
          <p:nvPr/>
        </p:nvCxnSpPr>
        <p:spPr>
          <a:xfrm>
            <a:off x="9511393" y="1886679"/>
            <a:ext cx="696157" cy="11460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7169DBF-6955-B2D0-E383-4EFBC6F781E0}"/>
              </a:ext>
            </a:extLst>
          </p:cNvPr>
          <p:cNvSpPr/>
          <p:nvPr/>
        </p:nvSpPr>
        <p:spPr>
          <a:xfrm>
            <a:off x="10621736" y="57150"/>
            <a:ext cx="1632857" cy="1330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F598837-7179-865F-9B01-BDE85886686C}"/>
              </a:ext>
            </a:extLst>
          </p:cNvPr>
          <p:cNvCxnSpPr/>
          <p:nvPr/>
        </p:nvCxnSpPr>
        <p:spPr>
          <a:xfrm>
            <a:off x="10621736" y="893065"/>
            <a:ext cx="696157" cy="11460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EEC5BE36-C756-C65F-8DDF-355CF42BF7C5}"/>
              </a:ext>
            </a:extLst>
          </p:cNvPr>
          <p:cNvSpPr txBox="1">
            <a:spLocks/>
          </p:cNvSpPr>
          <p:nvPr/>
        </p:nvSpPr>
        <p:spPr>
          <a:xfrm>
            <a:off x="10207550" y="2111147"/>
            <a:ext cx="1796672" cy="63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登入者</a:t>
            </a:r>
            <a:r>
              <a:rPr lang="en-US" altLang="zh-TW" dirty="0"/>
              <a:t>(</a:t>
            </a:r>
            <a:r>
              <a:rPr lang="zh-TW" altLang="en-US" dirty="0"/>
              <a:t>裝飾用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DB010666-3BD1-0894-E362-3D0DCAF278FE}"/>
              </a:ext>
            </a:extLst>
          </p:cNvPr>
          <p:cNvSpPr/>
          <p:nvPr/>
        </p:nvSpPr>
        <p:spPr>
          <a:xfrm>
            <a:off x="326571" y="5233307"/>
            <a:ext cx="1143000" cy="8490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C9EA18DA-5CBC-E6D1-35E6-8D6FFD086EF8}"/>
              </a:ext>
            </a:extLst>
          </p:cNvPr>
          <p:cNvCxnSpPr/>
          <p:nvPr/>
        </p:nvCxnSpPr>
        <p:spPr>
          <a:xfrm flipV="1">
            <a:off x="1469571" y="5551714"/>
            <a:ext cx="898072" cy="1306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315D5DBC-D9A3-864C-D51D-F97C1A6A7513}"/>
              </a:ext>
            </a:extLst>
          </p:cNvPr>
          <p:cNvSpPr txBox="1"/>
          <p:nvPr/>
        </p:nvSpPr>
        <p:spPr>
          <a:xfrm>
            <a:off x="2367643" y="5367048"/>
            <a:ext cx="6159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預計要做手冊的連結</a:t>
            </a:r>
            <a:r>
              <a:rPr lang="en-US" altLang="zh-TW" dirty="0"/>
              <a:t>(</a:t>
            </a:r>
            <a:r>
              <a:rPr lang="zh-TW" altLang="en-US" dirty="0"/>
              <a:t>未完成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07DBF0FF-7DBC-E158-CC33-69599B89B483}"/>
              </a:ext>
            </a:extLst>
          </p:cNvPr>
          <p:cNvSpPr/>
          <p:nvPr/>
        </p:nvSpPr>
        <p:spPr>
          <a:xfrm>
            <a:off x="2306411" y="11952"/>
            <a:ext cx="3220810" cy="4919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FDE8A0A6-6F8D-762B-2371-B0D9B1BA93ED}"/>
              </a:ext>
            </a:extLst>
          </p:cNvPr>
          <p:cNvCxnSpPr>
            <a:stCxn id="17" idx="6"/>
          </p:cNvCxnSpPr>
          <p:nvPr/>
        </p:nvCxnSpPr>
        <p:spPr>
          <a:xfrm>
            <a:off x="5527221" y="257903"/>
            <a:ext cx="2171700" cy="33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4D7D66C-C3EE-0B6C-31CC-D1406B94C04B}"/>
              </a:ext>
            </a:extLst>
          </p:cNvPr>
          <p:cNvSpPr txBox="1"/>
          <p:nvPr/>
        </p:nvSpPr>
        <p:spPr>
          <a:xfrm>
            <a:off x="7698921" y="169847"/>
            <a:ext cx="217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總覽搜尋</a:t>
            </a:r>
            <a:r>
              <a:rPr lang="en-US" altLang="zh-TW" dirty="0"/>
              <a:t>(</a:t>
            </a:r>
            <a:r>
              <a:rPr lang="zh-TW" altLang="en-US" dirty="0"/>
              <a:t>未完成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2528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74838C2-4117-BE89-41ED-0CF7E476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524C9A-40A5-06DF-257F-0163650C6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053" y="2758649"/>
            <a:ext cx="6569047" cy="3201279"/>
          </a:xfrm>
        </p:spPr>
        <p:txBody>
          <a:bodyPr>
            <a:normAutofit/>
          </a:bodyPr>
          <a:lstStyle/>
          <a:p>
            <a:r>
              <a:rPr lang="zh-TW" altLang="en-US" dirty="0"/>
              <a:t>總計預覽畫面，可以看出</a:t>
            </a:r>
            <a:r>
              <a:rPr lang="en-US" altLang="zh-TW" dirty="0"/>
              <a:t>:</a:t>
            </a:r>
          </a:p>
          <a:p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總客戶人數</a:t>
            </a:r>
            <a:r>
              <a:rPr lang="zh-TW" altLang="en-US" dirty="0">
                <a:highlight>
                  <a:srgbClr val="FFFF00"/>
                </a:highlight>
              </a:rPr>
              <a:t>和正常、使用狀態</a:t>
            </a:r>
            <a:endParaRPr lang="en-US" altLang="zh-TW" dirty="0">
              <a:highlight>
                <a:srgbClr val="FFFF00"/>
              </a:highlight>
            </a:endParaRPr>
          </a:p>
          <a:p>
            <a:r>
              <a:rPr lang="zh-TW" altLang="en-US" dirty="0">
                <a:highlight>
                  <a:srgbClr val="FFFF00"/>
                </a:highlight>
              </a:rPr>
              <a:t>客戶的平均年齡</a:t>
            </a:r>
            <a:endParaRPr lang="en-US" altLang="zh-TW" dirty="0">
              <a:highlight>
                <a:srgbClr val="FFFF00"/>
              </a:highlight>
            </a:endParaRPr>
          </a:p>
          <a:p>
            <a:r>
              <a:rPr lang="zh-TW" altLang="en-US" dirty="0">
                <a:highlight>
                  <a:srgbClr val="FFFF00"/>
                </a:highlight>
              </a:rPr>
              <a:t>訂貨後公司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總金額收帳</a:t>
            </a:r>
            <a:endParaRPr lang="en-US" altLang="zh-TW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成功訂單</a:t>
            </a:r>
            <a:r>
              <a:rPr lang="zh-TW" altLang="en-US" dirty="0">
                <a:highlight>
                  <a:srgbClr val="FFFF00"/>
                </a:highlight>
              </a:rPr>
              <a:t>的數量</a:t>
            </a:r>
            <a:endParaRPr lang="en-US" altLang="zh-TW" dirty="0">
              <a:highlight>
                <a:srgbClr val="FFFF00"/>
              </a:highlight>
            </a:endParaRPr>
          </a:p>
          <a:p>
            <a:endParaRPr lang="en-US" altLang="zh-TW" dirty="0">
              <a:highlight>
                <a:srgbClr val="FFFF00"/>
              </a:highlight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1673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3016776-3BB2-43F7-F87E-11B6097D3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3AF44A-CF82-0DB7-6493-F96F04CD5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7403" y="480620"/>
            <a:ext cx="5570283" cy="613201"/>
          </a:xfrm>
        </p:spPr>
        <p:txBody>
          <a:bodyPr/>
          <a:lstStyle/>
          <a:p>
            <a:r>
              <a:rPr lang="zh-TW" altLang="en-US" b="1" dirty="0"/>
              <a:t>雲端</a:t>
            </a:r>
            <a:r>
              <a:rPr lang="en-US" altLang="zh-TW" b="1" dirty="0"/>
              <a:t>Table(</a:t>
            </a:r>
            <a:r>
              <a:rPr lang="zh-TW" altLang="en-US" b="1" dirty="0"/>
              <a:t>這是一個比較是引用網路上的模組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54946357-DE18-B337-AA2E-3B484A8D9AE2}"/>
              </a:ext>
            </a:extLst>
          </p:cNvPr>
          <p:cNvGrpSpPr/>
          <p:nvPr/>
        </p:nvGrpSpPr>
        <p:grpSpPr>
          <a:xfrm>
            <a:off x="2029590" y="971331"/>
            <a:ext cx="2567160" cy="760320"/>
            <a:chOff x="2029590" y="971331"/>
            <a:chExt cx="2567160" cy="76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01839513-A754-5D9B-EAF1-A371DF9DA124}"/>
                    </a:ext>
                  </a:extLst>
                </p14:cNvPr>
                <p14:cNvContentPartPr/>
                <p14:nvPr/>
              </p14:nvContentPartPr>
              <p14:xfrm>
                <a:off x="2029590" y="971331"/>
                <a:ext cx="1941480" cy="760320"/>
              </p14:xfrm>
            </p:contentPart>
          </mc:Choice>
          <mc:Fallback xmlns=""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01839513-A754-5D9B-EAF1-A371DF9DA12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20590" y="962691"/>
                  <a:ext cx="1959120" cy="7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C55C13FB-AAF0-92BE-EA3C-789CEBB848F4}"/>
                    </a:ext>
                  </a:extLst>
                </p14:cNvPr>
                <p14:cNvContentPartPr/>
                <p14:nvPr/>
              </p14:nvContentPartPr>
              <p14:xfrm>
                <a:off x="3992310" y="1223691"/>
                <a:ext cx="473400" cy="33480"/>
              </p14:xfrm>
            </p:contentPart>
          </mc:Choice>
          <mc:Fallback xmlns=""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C55C13FB-AAF0-92BE-EA3C-789CEBB848F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83310" y="1215051"/>
                  <a:ext cx="4910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B9EB31F6-C6F0-1B7A-63B0-D6A1144C4186}"/>
                    </a:ext>
                  </a:extLst>
                </p14:cNvPr>
                <p14:cNvContentPartPr/>
                <p14:nvPr/>
              </p14:nvContentPartPr>
              <p14:xfrm>
                <a:off x="4400550" y="1167171"/>
                <a:ext cx="196200" cy="154800"/>
              </p14:xfrm>
            </p:contentPart>
          </mc:Choice>
          <mc:Fallback xmlns=""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B9EB31F6-C6F0-1B7A-63B0-D6A1144C418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91550" y="1158531"/>
                  <a:ext cx="213840" cy="17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8BD90812-A4FB-9A75-B90C-4114DAA23C69}"/>
                  </a:ext>
                </a:extLst>
              </p14:cNvPr>
              <p14:cNvContentPartPr/>
              <p14:nvPr/>
            </p14:nvContentPartPr>
            <p14:xfrm>
              <a:off x="9819270" y="1175091"/>
              <a:ext cx="2045520" cy="70380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8BD90812-A4FB-9A75-B90C-4114DAA23C6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10270" y="1166091"/>
                <a:ext cx="2063160" cy="72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群組 22">
            <a:extLst>
              <a:ext uri="{FF2B5EF4-FFF2-40B4-BE49-F238E27FC236}">
                <a16:creationId xmlns:a16="http://schemas.microsoft.com/office/drawing/2014/main" id="{95BDB056-4E89-97B5-4595-2FEEB4C8E5CC}"/>
              </a:ext>
            </a:extLst>
          </p:cNvPr>
          <p:cNvGrpSpPr/>
          <p:nvPr/>
        </p:nvGrpSpPr>
        <p:grpSpPr>
          <a:xfrm>
            <a:off x="6586830" y="955131"/>
            <a:ext cx="196920" cy="767520"/>
            <a:chOff x="6586830" y="955131"/>
            <a:chExt cx="196920" cy="76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E4775BBB-86FD-F03B-3B90-1E38EF153416}"/>
                    </a:ext>
                  </a:extLst>
                </p14:cNvPr>
                <p14:cNvContentPartPr/>
                <p14:nvPr/>
              </p14:nvContentPartPr>
              <p14:xfrm>
                <a:off x="6699150" y="955131"/>
                <a:ext cx="77400" cy="745200"/>
              </p14:xfrm>
            </p:contentPart>
          </mc:Choice>
          <mc:Fallback xmlns=""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E4775BBB-86FD-F03B-3B90-1E38EF15341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90510" y="946131"/>
                  <a:ext cx="9504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筆跡 21">
                  <a:extLst>
                    <a:ext uri="{FF2B5EF4-FFF2-40B4-BE49-F238E27FC236}">
                      <a16:creationId xmlns:a16="http://schemas.microsoft.com/office/drawing/2014/main" id="{C82FF3FD-45A2-26A2-7CE7-30EA14A4507A}"/>
                    </a:ext>
                  </a:extLst>
                </p14:cNvPr>
                <p14:cNvContentPartPr/>
                <p14:nvPr/>
              </p14:nvContentPartPr>
              <p14:xfrm>
                <a:off x="6586830" y="1608171"/>
                <a:ext cx="196920" cy="114480"/>
              </p14:xfrm>
            </p:contentPart>
          </mc:Choice>
          <mc:Fallback xmlns="">
            <p:pic>
              <p:nvPicPr>
                <p:cNvPr id="22" name="筆跡 21">
                  <a:extLst>
                    <a:ext uri="{FF2B5EF4-FFF2-40B4-BE49-F238E27FC236}">
                      <a16:creationId xmlns:a16="http://schemas.microsoft.com/office/drawing/2014/main" id="{C82FF3FD-45A2-26A2-7CE7-30EA14A4507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78190" y="1599531"/>
                  <a:ext cx="214560" cy="132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496D282-32C5-F4C6-E5BE-621BC93F7FAD}"/>
              </a:ext>
            </a:extLst>
          </p:cNvPr>
          <p:cNvSpPr txBox="1"/>
          <p:nvPr/>
        </p:nvSpPr>
        <p:spPr>
          <a:xfrm>
            <a:off x="4545219" y="1039025"/>
            <a:ext cx="1798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新增和列印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EC3B7C3-D3C1-A89A-66C0-6A1830F76930}"/>
              </a:ext>
            </a:extLst>
          </p:cNvPr>
          <p:cNvSpPr txBox="1"/>
          <p:nvPr/>
        </p:nvSpPr>
        <p:spPr>
          <a:xfrm>
            <a:off x="10978265" y="805759"/>
            <a:ext cx="753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搜尋</a:t>
            </a:r>
          </a:p>
        </p:txBody>
      </p:sp>
    </p:spTree>
    <p:extLst>
      <p:ext uri="{BB962C8B-B14F-4D97-AF65-F5344CB8AC3E}">
        <p14:creationId xmlns:p14="http://schemas.microsoft.com/office/powerpoint/2010/main" val="1590210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F02855-DBE2-D15B-5B7A-1F839591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新增客戶說明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12958E-8C42-5AF1-74D6-4810828D9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17" y="3259399"/>
            <a:ext cx="10077557" cy="3131787"/>
          </a:xfrm>
        </p:spPr>
        <p:txBody>
          <a:bodyPr/>
          <a:lstStyle/>
          <a:p>
            <a:r>
              <a:rPr lang="zh-TW" altLang="en-US" dirty="0"/>
              <a:t>第一步驟</a:t>
            </a:r>
            <a:endParaRPr lang="en-US" altLang="zh-TW" dirty="0"/>
          </a:p>
          <a:p>
            <a:r>
              <a:rPr lang="zh-TW" altLang="en-US" dirty="0"/>
              <a:t>先新增有註冊的客戶</a:t>
            </a:r>
            <a:endParaRPr lang="en-US" altLang="zh-TW" dirty="0"/>
          </a:p>
          <a:p>
            <a:r>
              <a:rPr lang="zh-TW" altLang="en-US" dirty="0"/>
              <a:t>由於預設是新進的客戶所以大部分的資料都要手動打，最後還能新增照片。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F3721D9-4169-E200-5244-52D5E95F6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309" y="0"/>
            <a:ext cx="8563691" cy="389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266428-2E07-8A3C-2483-C05E13CDF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編輯客戶說明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4D9529-3C57-D105-B0B9-EF8494AE9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7"/>
            <a:ext cx="10077557" cy="3549045"/>
          </a:xfrm>
        </p:spPr>
        <p:txBody>
          <a:bodyPr/>
          <a:lstStyle/>
          <a:p>
            <a:r>
              <a:rPr lang="zh-TW" altLang="en-US" dirty="0"/>
              <a:t>點選綠色圖示可以對該客戶進行</a:t>
            </a:r>
            <a:endParaRPr lang="en-US" altLang="zh-TW" dirty="0"/>
          </a:p>
          <a:p>
            <a:r>
              <a:rPr lang="zh-TW" altLang="en-US" dirty="0"/>
              <a:t>資料編輯，且或將資料顯示出來</a:t>
            </a:r>
            <a:endParaRPr lang="en-US" altLang="zh-TW" dirty="0"/>
          </a:p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小問題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圖片要重新選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0D29EC-6D3C-0C12-EBA7-90DD6D825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270" y="-46374"/>
            <a:ext cx="7407729" cy="338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94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CFBC6F-F6FD-1803-A553-45C1DC95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停用客戶功能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A56AA0-3F2A-1FD1-487A-C44D3AEC9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點選紅色圖示，可以將該客戶停用，而停用客戶不會出現在訂單紀錄</a:t>
            </a:r>
            <a:endParaRPr lang="en-US" altLang="zh-TW" dirty="0"/>
          </a:p>
          <a:p>
            <a:r>
              <a:rPr lang="zh-TW" altLang="en-US" dirty="0"/>
              <a:t>那邊的新增訂單紀錄，簡單來說已停用的客戶不能再訂貨。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3C4C28-EC4E-1AA2-01E4-5CD85A5BF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700" y="32863"/>
            <a:ext cx="1524213" cy="68251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7AF5EA5-4A04-E820-9986-0E5FD4DA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593" y="32863"/>
            <a:ext cx="1486107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75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D64E2E-0FF3-920C-F557-DB4011AA8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85FEC3-E81E-BFF9-38B7-7363607D3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52094A-5762-6976-F87C-26B59A97C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61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Content Placeholder 3" descr="薄荷綠工作區與膝上型電腦、咖啡、筆記本、筆、眼鏡和滑鼠的俯視圖">
            <a:extLst>
              <a:ext uri="{FF2B5EF4-FFF2-40B4-BE49-F238E27FC236}">
                <a16:creationId xmlns:a16="http://schemas.microsoft.com/office/drawing/2014/main" id="{DEC9D6DE-A3EA-D977-D511-1A4FBF7CF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r="-1" b="15708"/>
          <a:stretch/>
        </p:blipFill>
        <p:spPr>
          <a:xfrm>
            <a:off x="-2074" y="10"/>
            <a:ext cx="12188932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DA099E6-FF15-5E97-AFC7-701CB26F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789" y="1902482"/>
            <a:ext cx="4041505" cy="28128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4000" dirty="0">
                <a:solidFill>
                  <a:srgbClr val="FFFFFF"/>
                </a:solidFill>
              </a:rPr>
              <a:t>1.</a:t>
            </a:r>
            <a:r>
              <a:rPr lang="zh-TW" altLang="en-US" sz="4000" dirty="0">
                <a:solidFill>
                  <a:srgbClr val="FFFFFF"/>
                </a:solidFill>
              </a:rPr>
              <a:t>  </a:t>
            </a:r>
            <a:r>
              <a:rPr lang="en-US" altLang="zh-TW" sz="4000" dirty="0">
                <a:solidFill>
                  <a:srgbClr val="FFFFFF"/>
                </a:solidFill>
              </a:rPr>
              <a:t>	</a:t>
            </a:r>
            <a:r>
              <a:rPr lang="zh-TW" altLang="en-US" sz="4000" dirty="0">
                <a:solidFill>
                  <a:srgbClr val="FFFFFF"/>
                </a:solidFill>
              </a:rPr>
              <a:t>環境架設</a:t>
            </a:r>
            <a:br>
              <a:rPr lang="en-US" altLang="zh-TW" sz="4000" dirty="0">
                <a:solidFill>
                  <a:srgbClr val="FFFFFF"/>
                </a:solidFill>
              </a:rPr>
            </a:br>
            <a:r>
              <a:rPr lang="en-US" altLang="zh-TW" sz="4000" dirty="0">
                <a:solidFill>
                  <a:srgbClr val="FFFFFF"/>
                </a:solidFill>
              </a:rPr>
              <a:t>2.</a:t>
            </a:r>
            <a:r>
              <a:rPr lang="zh-TW" altLang="en-US" sz="4000" dirty="0">
                <a:solidFill>
                  <a:srgbClr val="FFFFFF"/>
                </a:solidFill>
              </a:rPr>
              <a:t>  </a:t>
            </a:r>
            <a:r>
              <a:rPr lang="en-US" altLang="zh-TW" sz="4000" dirty="0">
                <a:solidFill>
                  <a:srgbClr val="FFFFFF"/>
                </a:solidFill>
              </a:rPr>
              <a:t>	ER-MODEL</a:t>
            </a:r>
            <a:br>
              <a:rPr lang="en-US" altLang="zh-TW" sz="4000" dirty="0">
                <a:solidFill>
                  <a:srgbClr val="FFFFFF"/>
                </a:solidFill>
              </a:rPr>
            </a:br>
            <a:r>
              <a:rPr lang="en-US" altLang="zh-TW" sz="4000" dirty="0">
                <a:solidFill>
                  <a:srgbClr val="FFFFFF"/>
                </a:solidFill>
              </a:rPr>
              <a:t>3.</a:t>
            </a:r>
            <a:r>
              <a:rPr lang="zh-TW" altLang="en-US" sz="4000" dirty="0">
                <a:solidFill>
                  <a:srgbClr val="FFFFFF"/>
                </a:solidFill>
              </a:rPr>
              <a:t>  </a:t>
            </a:r>
            <a:r>
              <a:rPr lang="en-US" altLang="zh-TW" sz="4000" dirty="0">
                <a:solidFill>
                  <a:srgbClr val="FFFFFF"/>
                </a:solidFill>
              </a:rPr>
              <a:t>	</a:t>
            </a:r>
            <a:r>
              <a:rPr lang="zh-TW" altLang="en-US" sz="4000" dirty="0">
                <a:solidFill>
                  <a:srgbClr val="FFFFFF"/>
                </a:solidFill>
              </a:rPr>
              <a:t>程式應用</a:t>
            </a:r>
            <a:br>
              <a:rPr lang="en-US" altLang="zh-TW" sz="4000" dirty="0">
                <a:solidFill>
                  <a:srgbClr val="FFFFFF"/>
                </a:solidFill>
              </a:rPr>
            </a:br>
            <a:r>
              <a:rPr lang="en-US" altLang="zh-TW" sz="4000" dirty="0">
                <a:solidFill>
                  <a:srgbClr val="FFFFFF"/>
                </a:solidFill>
              </a:rPr>
              <a:t>4.	</a:t>
            </a:r>
            <a:r>
              <a:rPr lang="zh-TW" altLang="en-US" sz="4000" dirty="0">
                <a:solidFill>
                  <a:srgbClr val="FFFFFF"/>
                </a:solidFill>
              </a:rPr>
              <a:t>參考資料</a:t>
            </a:r>
            <a:endParaRPr lang="en-US" altLang="zh-TW" sz="4000" dirty="0">
              <a:solidFill>
                <a:srgbClr val="FFFFFF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8923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F02855-DBE2-D15B-5B7A-1F839591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新增進貨說明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12958E-8C42-5AF1-74D6-4810828D9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58649"/>
            <a:ext cx="10077557" cy="3549045"/>
          </a:xfrm>
        </p:spPr>
        <p:txBody>
          <a:bodyPr/>
          <a:lstStyle/>
          <a:p>
            <a:r>
              <a:rPr lang="zh-TW" altLang="en-US" dirty="0"/>
              <a:t>由於是將品名新增</a:t>
            </a:r>
            <a:endParaRPr lang="en-US" altLang="zh-TW" dirty="0"/>
          </a:p>
          <a:p>
            <a:r>
              <a:rPr lang="zh-TW" altLang="en-US" dirty="0"/>
              <a:t>沒有除了未做商品限制</a:t>
            </a:r>
            <a:endParaRPr lang="en-US" altLang="zh-TW" dirty="0"/>
          </a:p>
          <a:p>
            <a:r>
              <a:rPr lang="zh-TW" altLang="en-US" dirty="0"/>
              <a:t>沒有太多的新增改動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F1400EC-DE22-879D-023C-4A3945687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748" y="116429"/>
            <a:ext cx="8272252" cy="379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70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546F1A-7517-B42D-6C57-A22A1E46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AD0E34-F20F-FDD2-6BEB-72BFE88CE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DA1A77-B4EE-8020-502B-05662987D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65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F02855-DBE2-D15B-5B7A-1F839591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新增訂單說明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12958E-8C42-5AF1-74D6-4810828D9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38" y="3010051"/>
            <a:ext cx="10077557" cy="3549045"/>
          </a:xfrm>
        </p:spPr>
        <p:txBody>
          <a:bodyPr/>
          <a:lstStyle/>
          <a:p>
            <a:r>
              <a:rPr lang="zh-TW" altLang="en-US" dirty="0"/>
              <a:t>客戶訂單歷史</a:t>
            </a:r>
            <a:endParaRPr lang="en-US" altLang="zh-TW" dirty="0"/>
          </a:p>
          <a:p>
            <a:r>
              <a:rPr lang="zh-TW" altLang="en-US" dirty="0"/>
              <a:t>目前只做到利用供應商編號</a:t>
            </a:r>
            <a:endParaRPr lang="en-US" altLang="zh-TW" dirty="0"/>
          </a:p>
          <a:p>
            <a:r>
              <a:rPr lang="zh-TW" altLang="en-US" dirty="0"/>
              <a:t>直接查詢供應商名稱，原本是想要連訂單品名也一起查詢，以便於少資料輸入，但由於想要確定此品名所以才選擇用選單，而身分證也是根據已經新增的客戶去做下拉式選單，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rgbClr val="C00000"/>
                </a:solidFill>
              </a:rPr>
              <a:t>未在新增客戶名單的不會在上面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89D855-225D-325A-D152-82FC9E63E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12" y="24780"/>
            <a:ext cx="8634487" cy="38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31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D9F9C7-E01D-20F7-3B13-0C390DFA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退貨功能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0E9AA0-8CAC-628F-4A7E-F08FD8714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在退貨這功能我採取的是只點一個修正功能</a:t>
            </a:r>
            <a:endParaRPr lang="en-US" altLang="zh-TW" dirty="0"/>
          </a:p>
          <a:p>
            <a:r>
              <a:rPr lang="zh-TW" altLang="en-US" dirty="0"/>
              <a:t>的按鈕就可以直接進行退貨，方法是利用，</a:t>
            </a:r>
            <a:endParaRPr lang="en-US" altLang="zh-TW" dirty="0"/>
          </a:p>
          <a:p>
            <a:r>
              <a:rPr lang="zh-TW" altLang="en-US" dirty="0"/>
              <a:t>最早最早之前每個</a:t>
            </a:r>
            <a:r>
              <a:rPr lang="en-US" altLang="zh-TW" dirty="0"/>
              <a:t>Table</a:t>
            </a:r>
            <a:r>
              <a:rPr lang="zh-TW" altLang="en-US" dirty="0"/>
              <a:t>設定的</a:t>
            </a:r>
            <a:r>
              <a:rPr lang="en-US" altLang="zh-TW" dirty="0">
                <a:solidFill>
                  <a:srgbClr val="FF0000"/>
                </a:solidFill>
              </a:rPr>
              <a:t>ID</a:t>
            </a:r>
            <a:r>
              <a:rPr lang="zh-TW" altLang="en-US" dirty="0"/>
              <a:t>作為保證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每一筆訂單都是唯一</a:t>
            </a:r>
            <a:r>
              <a:rPr lang="zh-TW" altLang="en-US" dirty="0"/>
              <a:t>的，就能準確找到該筆</a:t>
            </a:r>
            <a:endParaRPr lang="en-US" altLang="zh-TW" dirty="0"/>
          </a:p>
          <a:p>
            <a:r>
              <a:rPr lang="zh-TW" altLang="en-US" dirty="0"/>
              <a:t>資料去做修正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1D35D5A-A19C-A948-6791-F572EF75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643" y="199662"/>
            <a:ext cx="2924583" cy="520137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5723D49-1E9D-C4EB-88DE-2AFBD9EC2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494" y="137741"/>
            <a:ext cx="1467055" cy="532521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4482491-3D82-15E7-7CFE-909F9D555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80" y="597416"/>
            <a:ext cx="3145611" cy="37930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8C94E06-8619-3328-1BE7-0E196A6B1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3320" y="171083"/>
            <a:ext cx="1762371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46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D8C50-9D91-3D8C-5F38-7A71B0D6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編輯訂單說明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27FB1E-85FF-11C7-D587-611F2E5C1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1C62327-C4D6-2832-E11E-5CE353875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17" y="2521885"/>
            <a:ext cx="10688542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67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6A627E-59E1-08F2-4B06-24C23DCD2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0FF00C-5844-C5A4-2E29-031B6F859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7B2668-49B2-C325-3D40-DFCC6717F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24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F02855-DBE2-D15B-5B7A-1F839591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新增收帳說明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12958E-8C42-5AF1-74D6-4810828D9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58649"/>
            <a:ext cx="10569547" cy="3549045"/>
          </a:xfrm>
        </p:spPr>
        <p:txBody>
          <a:bodyPr/>
          <a:lstStyle/>
          <a:p>
            <a:r>
              <a:rPr lang="zh-TW" altLang="en-US" dirty="0"/>
              <a:t>原本的資料是 客戶姓名、身分證、金額、日期、待收</a:t>
            </a:r>
            <a:endParaRPr lang="en-US" altLang="zh-TW" dirty="0"/>
          </a:p>
          <a:p>
            <a:r>
              <a:rPr lang="zh-TW" altLang="en-US" dirty="0"/>
              <a:t>在這一方面做了一個小改善，將姓名去除</a:t>
            </a:r>
            <a:r>
              <a:rPr lang="en-US" altLang="zh-TW" dirty="0"/>
              <a:t>(</a:t>
            </a:r>
            <a:r>
              <a:rPr lang="zh-TW" altLang="en-US" dirty="0"/>
              <a:t>原因是人太多太難找</a:t>
            </a:r>
            <a:r>
              <a:rPr lang="en-US" altLang="zh-TW" dirty="0"/>
              <a:t>)</a:t>
            </a:r>
            <a:r>
              <a:rPr lang="zh-TW" altLang="en-US" dirty="0"/>
              <a:t>，而利用已經有訂貨紀錄的人那邊的身分證去做查詢，就可以知道這筆帳是哪一個人。跟做橫向欄位做比對，可以確保每筆</a:t>
            </a:r>
            <a:r>
              <a:rPr lang="zh-TW" altLang="en-US" dirty="0">
                <a:solidFill>
                  <a:srgbClr val="FF0000"/>
                </a:solidFill>
              </a:rPr>
              <a:t>應收金額</a:t>
            </a:r>
            <a:r>
              <a:rPr lang="zh-TW" altLang="en-US" dirty="0"/>
              <a:t>跟</a:t>
            </a:r>
            <a:r>
              <a:rPr lang="zh-TW" altLang="en-US" dirty="0">
                <a:solidFill>
                  <a:srgbClr val="FF0000"/>
                </a:solidFill>
              </a:rPr>
              <a:t>身分證</a:t>
            </a:r>
            <a:r>
              <a:rPr lang="zh-TW" altLang="en-US" dirty="0"/>
              <a:t>是對上的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小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bug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可以重複新增同一筆金額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@@)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059DC9-E25B-4B1C-16EC-3353B4EC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240" y="20899"/>
            <a:ext cx="8681760" cy="273774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6085A73-1225-8FFF-07E6-9F49BB332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62669"/>
            <a:ext cx="7595340" cy="200024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5B9A0ED-1FF0-53D2-E747-70CFE3BAE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676" y="4891447"/>
            <a:ext cx="7590110" cy="167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47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587C004-6601-FC46-8486-BB5B00E79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502" y="54376"/>
            <a:ext cx="5374902" cy="1835608"/>
          </a:xfrm>
        </p:spPr>
        <p:txBody>
          <a:bodyPr anchor="t">
            <a:normAutofit/>
          </a:bodyPr>
          <a:lstStyle/>
          <a:p>
            <a:r>
              <a:rPr lang="zh-TW" altLang="en-US" dirty="0"/>
              <a:t>編輯收帳說明</a:t>
            </a:r>
          </a:p>
        </p:txBody>
      </p:sp>
      <p:grpSp>
        <p:nvGrpSpPr>
          <p:cNvPr id="14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4840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24E1F5-53C6-1795-C72F-6961390AC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40" y="1604751"/>
            <a:ext cx="5401232" cy="4034211"/>
          </a:xfrm>
        </p:spPr>
        <p:txBody>
          <a:bodyPr>
            <a:normAutofit/>
          </a:bodyPr>
          <a:lstStyle/>
          <a:p>
            <a:r>
              <a:rPr lang="zh-TW" altLang="en-US" dirty="0"/>
              <a:t>在收帳的控制，利用身分證可以發現能利用身分證找到此人，不會因為不確定此人和此身分證對不上，可以確保此筆金額是這一個人的身份證。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162307-85A0-F48C-B747-7C4D6CA96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63" y="3737645"/>
            <a:ext cx="5869031" cy="189276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B7C0B0A-C4E0-2B94-0ACC-E6E254412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17" y="1497539"/>
            <a:ext cx="5768482" cy="1774848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52630" y="5840200"/>
            <a:ext cx="2152346" cy="1017799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99575" y="5630406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CC052DCA-7351-97C4-50DE-589D75CB4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10" y="511070"/>
            <a:ext cx="3145611" cy="37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42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7D1F2-DAC8-6D8E-DC4D-884122BD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小功能</a:t>
            </a:r>
          </a:p>
        </p:txBody>
      </p:sp>
    </p:spTree>
    <p:extLst>
      <p:ext uri="{BB962C8B-B14F-4D97-AF65-F5344CB8AC3E}">
        <p14:creationId xmlns:p14="http://schemas.microsoft.com/office/powerpoint/2010/main" val="695899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DBA560-DECD-B03F-9CD5-1C217E95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欄位填寫偵錯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EF7F42-5141-964A-8256-F4F64493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C06ED0-C695-ECD9-810A-27684CC86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17" y="2521885"/>
            <a:ext cx="8459755" cy="35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11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6C3A0-C7CF-F986-E06C-9E49BD0A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環境介紹</a:t>
            </a:r>
            <a:r>
              <a:rPr lang="en-US" altLang="zh-TW" dirty="0"/>
              <a:t>-</a:t>
            </a:r>
            <a:r>
              <a:rPr lang="en-US" altLang="zh-TW" dirty="0" err="1"/>
              <a:t>xampp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49F07D-8E2A-5517-B6C3-3CBCA7FC7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773" y="-1"/>
            <a:ext cx="7360227" cy="3549045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9668E600-3648-DFEF-4AFF-70189A680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32255"/>
            <a:ext cx="10077557" cy="3549045"/>
          </a:xfrm>
        </p:spPr>
        <p:txBody>
          <a:bodyPr>
            <a:normAutofit lnSpcReduction="10000"/>
          </a:bodyPr>
          <a:lstStyle/>
          <a:p>
            <a:endParaRPr lang="en-US" altLang="zh-TW" sz="2000" b="0" i="0" dirty="0">
              <a:solidFill>
                <a:srgbClr val="111111"/>
              </a:solidFill>
              <a:effectLst/>
              <a:latin typeface="Avenir Next LT Pro (本文)"/>
            </a:endParaRPr>
          </a:p>
          <a:p>
            <a:endParaRPr lang="en-US" altLang="zh-TW" dirty="0">
              <a:solidFill>
                <a:srgbClr val="111111"/>
              </a:solidFill>
              <a:latin typeface="Avenir Next LT Pro (本文)"/>
            </a:endParaRPr>
          </a:p>
          <a:p>
            <a:r>
              <a:rPr lang="en-US" altLang="zh-TW" sz="2000" b="0" i="0" dirty="0">
                <a:solidFill>
                  <a:srgbClr val="111111"/>
                </a:solidFill>
                <a:effectLst/>
                <a:latin typeface="Avenir Next LT Pro (本文)"/>
              </a:rPr>
              <a:t>Apache </a:t>
            </a:r>
            <a:r>
              <a:rPr lang="en-US" altLang="zh-TW" sz="2000" b="0" i="0" dirty="0" err="1">
                <a:solidFill>
                  <a:srgbClr val="111111"/>
                </a:solidFill>
                <a:effectLst/>
                <a:latin typeface="Avenir Next LT Pro (本文)"/>
              </a:rPr>
              <a:t>Apache</a:t>
            </a:r>
            <a:r>
              <a:rPr lang="en-US" altLang="zh-TW" sz="2000" b="0" i="0" dirty="0">
                <a:solidFill>
                  <a:srgbClr val="111111"/>
                </a:solidFill>
                <a:effectLst/>
                <a:latin typeface="Avenir Next LT Pro (本文)"/>
              </a:rPr>
              <a:t> HTTP</a:t>
            </a:r>
            <a:r>
              <a:rPr lang="zh-TW" altLang="en-US" sz="2000" b="0" i="0" dirty="0">
                <a:solidFill>
                  <a:srgbClr val="111111"/>
                </a:solidFill>
                <a:effectLst/>
                <a:latin typeface="Avenir Next LT Pro (本文)"/>
              </a:rPr>
              <a:t>伺服器是一個模組化的伺服器</a:t>
            </a:r>
            <a:endParaRPr lang="en-US" altLang="zh-TW" sz="2000" b="0" i="0" dirty="0">
              <a:solidFill>
                <a:srgbClr val="111111"/>
              </a:solidFill>
              <a:effectLst/>
              <a:latin typeface="Avenir Next LT Pro (本文)"/>
            </a:endParaRPr>
          </a:p>
          <a:p>
            <a:r>
              <a:rPr lang="zh-TW" altLang="en-US" dirty="0">
                <a:solidFill>
                  <a:srgbClr val="111111"/>
                </a:solidFill>
                <a:latin typeface="Avenir Next LT Pro (本文)"/>
              </a:rPr>
              <a:t>而</a:t>
            </a:r>
            <a:r>
              <a:rPr lang="en-US" altLang="zh-TW" dirty="0">
                <a:solidFill>
                  <a:srgbClr val="111111"/>
                </a:solidFill>
                <a:latin typeface="Avenir Next LT Pro (本文)"/>
              </a:rPr>
              <a:t>MySQL, phpMyAdmin</a:t>
            </a:r>
          </a:p>
          <a:p>
            <a:r>
              <a:rPr lang="zh-TW" altLang="en-US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一個以 </a:t>
            </a:r>
            <a:r>
              <a:rPr lang="en-US" altLang="zh-TW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PHP </a:t>
            </a:r>
            <a:r>
              <a:rPr lang="zh-TW" altLang="en-US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為基礎</a:t>
            </a:r>
            <a:r>
              <a:rPr lang="zh-TW" altLang="en-US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，</a:t>
            </a:r>
            <a:endParaRPr lang="en-US" altLang="zh-TW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r>
              <a:rPr lang="zh-TW" altLang="en-US" i="0" dirty="0">
                <a:solidFill>
                  <a:srgbClr val="111111"/>
                </a:solidFill>
                <a:effectLst/>
                <a:latin typeface="Avenir Next LT Pro (本文)"/>
              </a:rPr>
              <a:t>以</a:t>
            </a:r>
            <a:r>
              <a:rPr lang="en-US" altLang="zh-TW" i="0" dirty="0">
                <a:solidFill>
                  <a:srgbClr val="111111"/>
                </a:solidFill>
                <a:effectLst/>
                <a:latin typeface="Avenir Next LT Pro (本文)"/>
              </a:rPr>
              <a:t>Web-Base</a:t>
            </a:r>
            <a:r>
              <a:rPr lang="zh-TW" altLang="en-US" i="0" dirty="0">
                <a:solidFill>
                  <a:srgbClr val="111111"/>
                </a:solidFill>
                <a:effectLst/>
                <a:latin typeface="Avenir Next LT Pro (本文)"/>
              </a:rPr>
              <a:t>方式架構在網站主機上的 </a:t>
            </a:r>
            <a:r>
              <a:rPr lang="en-US" altLang="zh-TW" i="0" dirty="0">
                <a:solidFill>
                  <a:srgbClr val="111111"/>
                </a:solidFill>
                <a:effectLst/>
                <a:latin typeface="Avenir Next LT Pro (本文)"/>
              </a:rPr>
              <a:t>MySQL </a:t>
            </a:r>
            <a:r>
              <a:rPr lang="zh-TW" altLang="en-US" i="0" dirty="0">
                <a:solidFill>
                  <a:srgbClr val="111111"/>
                </a:solidFill>
                <a:effectLst/>
                <a:latin typeface="Avenir Next LT Pro (本文)"/>
              </a:rPr>
              <a:t>的資料庫管理工具</a:t>
            </a:r>
            <a:endParaRPr lang="en-US" altLang="zh-TW" i="0" dirty="0">
              <a:solidFill>
                <a:srgbClr val="111111"/>
              </a:solidFill>
              <a:effectLst/>
              <a:latin typeface="Avenir Next LT Pro (本文)"/>
            </a:endParaRPr>
          </a:p>
          <a:p>
            <a:r>
              <a:rPr lang="zh-TW" altLang="en-US" i="0" dirty="0">
                <a:solidFill>
                  <a:srgbClr val="111111"/>
                </a:solidFill>
                <a:effectLst/>
                <a:latin typeface="Avenir Next LT Pro (本文)"/>
              </a:rPr>
              <a:t>讓管理者可以用</a:t>
            </a:r>
            <a:r>
              <a:rPr lang="en-US" altLang="zh-TW" i="0" dirty="0">
                <a:solidFill>
                  <a:srgbClr val="FF0000"/>
                </a:solidFill>
                <a:effectLst/>
                <a:latin typeface="Avenir Next LT Pro (本文)"/>
              </a:rPr>
              <a:t>Web</a:t>
            </a:r>
            <a:r>
              <a:rPr lang="zh-TW" altLang="en-US" i="0" dirty="0">
                <a:solidFill>
                  <a:srgbClr val="FF0000"/>
                </a:solidFill>
                <a:effectLst/>
                <a:latin typeface="Avenir Next LT Pro (本文)"/>
              </a:rPr>
              <a:t>介面管理資料庫</a:t>
            </a:r>
            <a:r>
              <a:rPr lang="zh-TW" altLang="en-US" i="0" dirty="0">
                <a:solidFill>
                  <a:srgbClr val="111111"/>
                </a:solidFill>
                <a:effectLst/>
                <a:latin typeface="Avenir Next LT Pro (本文)"/>
              </a:rPr>
              <a:t>或是</a:t>
            </a:r>
            <a:r>
              <a:rPr lang="en-US" altLang="zh-TW" i="0" dirty="0">
                <a:solidFill>
                  <a:srgbClr val="111111"/>
                </a:solidFill>
                <a:effectLst/>
                <a:latin typeface="Avenir Next LT Pro (本文)"/>
              </a:rPr>
              <a:t>SQL</a:t>
            </a:r>
            <a:r>
              <a:rPr lang="zh-TW" altLang="en-US" i="0" dirty="0">
                <a:solidFill>
                  <a:srgbClr val="111111"/>
                </a:solidFill>
                <a:effectLst/>
                <a:latin typeface="Avenir Next LT Pro (本文)"/>
              </a:rPr>
              <a:t>語法，由於藉由</a:t>
            </a:r>
            <a:r>
              <a:rPr lang="en-US" altLang="zh-TW" dirty="0" err="1">
                <a:solidFill>
                  <a:srgbClr val="111111"/>
                </a:solidFill>
                <a:latin typeface="Avenir Next LT Pro (本文)"/>
              </a:rPr>
              <a:t>Myadmin</a:t>
            </a:r>
            <a:r>
              <a:rPr lang="zh-TW" altLang="en-US" dirty="0">
                <a:solidFill>
                  <a:srgbClr val="111111"/>
                </a:solidFill>
                <a:latin typeface="Avenir Next LT Pro (本文)"/>
              </a:rPr>
              <a:t>的</a:t>
            </a:r>
            <a:r>
              <a:rPr lang="en-US" altLang="zh-TW" i="0" dirty="0">
                <a:solidFill>
                  <a:srgbClr val="111111"/>
                </a:solidFill>
                <a:effectLst/>
                <a:latin typeface="Avenir Next LT Pro (本文)"/>
              </a:rPr>
              <a:t>Web</a:t>
            </a:r>
            <a:endParaRPr lang="en-US" altLang="zh-TW" dirty="0"/>
          </a:p>
          <a:p>
            <a:r>
              <a:rPr lang="zh-TW" altLang="en-US" dirty="0">
                <a:solidFill>
                  <a:srgbClr val="111111"/>
                </a:solidFill>
                <a:latin typeface="Avenir Next LT Pro (本文)"/>
              </a:rPr>
              <a:t>這兩個，可以較輕鬆的架設基本的</a:t>
            </a:r>
            <a:r>
              <a:rPr lang="en-US" altLang="zh-TW" dirty="0">
                <a:solidFill>
                  <a:srgbClr val="111111"/>
                </a:solidFill>
                <a:latin typeface="Avenir Next LT Pro (本文)"/>
              </a:rPr>
              <a:t>SQL</a:t>
            </a:r>
            <a:r>
              <a:rPr lang="zh-TW" altLang="en-US" dirty="0">
                <a:solidFill>
                  <a:srgbClr val="111111"/>
                </a:solidFill>
                <a:latin typeface="Avenir Next LT Pro (本文)"/>
              </a:rPr>
              <a:t>的</a:t>
            </a:r>
            <a:r>
              <a:rPr lang="en-US" altLang="zh-TW" dirty="0" err="1">
                <a:solidFill>
                  <a:srgbClr val="111111"/>
                </a:solidFill>
                <a:latin typeface="Avenir Next LT Pro (本文)"/>
              </a:rPr>
              <a:t>DataBase</a:t>
            </a:r>
            <a:r>
              <a:rPr lang="zh-TW" altLang="en-US" dirty="0">
                <a:solidFill>
                  <a:srgbClr val="111111"/>
                </a:solidFill>
                <a:latin typeface="Avenir Next LT Pro (本文)"/>
              </a:rPr>
              <a:t>和</a:t>
            </a:r>
            <a:r>
              <a:rPr lang="en-US" altLang="zh-TW" dirty="0">
                <a:solidFill>
                  <a:srgbClr val="111111"/>
                </a:solidFill>
                <a:latin typeface="Avenir Next LT Pro (本文)"/>
              </a:rPr>
              <a:t>Table</a:t>
            </a:r>
            <a:endParaRPr lang="zh-TW" altLang="en-US" sz="2000" dirty="0">
              <a:latin typeface="Avenir Next LT Pro (本文)"/>
            </a:endParaRPr>
          </a:p>
        </p:txBody>
      </p:sp>
    </p:spTree>
    <p:extLst>
      <p:ext uri="{BB962C8B-B14F-4D97-AF65-F5344CB8AC3E}">
        <p14:creationId xmlns:p14="http://schemas.microsoft.com/office/powerpoint/2010/main" val="3293335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7F66D1-DEBC-8C9A-CD5C-D5C0A6D14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列印功能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10CB4C-56D0-67E3-B33D-51FB09F2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877426-8752-0857-5B92-7FB07392C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17" y="2521885"/>
            <a:ext cx="8151752" cy="433746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1722EA2-0BD1-0348-4C8E-F96283E87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798" y="2622131"/>
            <a:ext cx="1619476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41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4E6EE9-03F4-17F8-A5E2-5A8D268E2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雲端</a:t>
            </a:r>
            <a:r>
              <a:rPr lang="en-US" altLang="zh-TW" dirty="0"/>
              <a:t>table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EDD07E-E4C8-8DC0-13E5-594438869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32" y="3847310"/>
            <a:ext cx="10077557" cy="2798420"/>
          </a:xfrm>
        </p:spPr>
        <p:txBody>
          <a:bodyPr/>
          <a:lstStyle/>
          <a:p>
            <a:r>
              <a:rPr lang="zh-TW" altLang="en-US" dirty="0">
                <a:highlight>
                  <a:srgbClr val="FFFF00"/>
                </a:highlight>
              </a:rPr>
              <a:t>可以查詢資料，排序</a:t>
            </a:r>
            <a:r>
              <a:rPr lang="en-US" altLang="zh-TW" dirty="0">
                <a:highlight>
                  <a:srgbClr val="FFFF00"/>
                </a:highlight>
              </a:rPr>
              <a:t>table</a:t>
            </a:r>
            <a:r>
              <a:rPr lang="zh-TW" altLang="en-US" dirty="0">
                <a:highlight>
                  <a:srgbClr val="FFFF00"/>
                </a:highlight>
              </a:rPr>
              <a:t> 換頁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AB65DE-7939-4B9E-B650-576139CF1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01" y="2637465"/>
            <a:ext cx="3029373" cy="120984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9B24ACD-887A-93AE-D2C8-AF6B0B60E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869" y="2851807"/>
            <a:ext cx="1810003" cy="39058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96EC687-9ACB-4DD7-845A-4BF46EEF6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264" y="2894676"/>
            <a:ext cx="2943636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33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0E54A-8365-1A76-2D60-3D803A239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心得和改善統整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AF67F6-FC09-1F8C-1F8A-FDE5AA7F1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1467619" cy="3549045"/>
          </a:xfrm>
        </p:spPr>
        <p:txBody>
          <a:bodyPr/>
          <a:lstStyle/>
          <a:p>
            <a:r>
              <a:rPr lang="zh-TW" altLang="en-US" dirty="0"/>
              <a:t>由於大部分是看影片自學然後修改成</a:t>
            </a:r>
            <a:r>
              <a:rPr lang="zh-TW" altLang="en-US" dirty="0">
                <a:solidFill>
                  <a:srgbClr val="FF0000"/>
                </a:solidFill>
              </a:rPr>
              <a:t>自己喜歡</a:t>
            </a:r>
            <a:r>
              <a:rPr lang="zh-TW" altLang="en-US" dirty="0"/>
              <a:t>的樣子，所以介面跟網路上的會蠻相似</a:t>
            </a:r>
            <a:r>
              <a:rPr lang="en-US" altLang="zh-TW" dirty="0"/>
              <a:t>(</a:t>
            </a:r>
            <a:r>
              <a:rPr lang="zh-TW" altLang="en-US" dirty="0"/>
              <a:t>參考資料有連結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也發現了</a:t>
            </a:r>
            <a:r>
              <a:rPr lang="zh-TW" altLang="en-US" dirty="0">
                <a:solidFill>
                  <a:srgbClr val="FF0000"/>
                </a:solidFill>
              </a:rPr>
              <a:t>網路上都有很多方便的工具</a:t>
            </a:r>
            <a:r>
              <a:rPr lang="zh-TW" altLang="en-US" dirty="0"/>
              <a:t>可以拿來做更多的</a:t>
            </a:r>
            <a:r>
              <a:rPr lang="zh-TW" altLang="en-US" dirty="0">
                <a:solidFill>
                  <a:srgbClr val="FF0000"/>
                </a:solidFill>
              </a:rPr>
              <a:t>擴展性和延伸</a:t>
            </a:r>
            <a:r>
              <a:rPr lang="zh-TW" altLang="en-US" dirty="0"/>
              <a:t>而從一開始做一個簡單的可以操作的</a:t>
            </a:r>
            <a:r>
              <a:rPr lang="en-US" altLang="zh-TW" dirty="0"/>
              <a:t>Table</a:t>
            </a:r>
            <a:r>
              <a:rPr lang="zh-TW" altLang="en-US" dirty="0"/>
              <a:t>到後面學到很多</a:t>
            </a:r>
            <a:r>
              <a:rPr lang="zh-TW" altLang="en-US" dirty="0">
                <a:solidFill>
                  <a:srgbClr val="FF0000"/>
                </a:solidFill>
              </a:rPr>
              <a:t>排版的美版</a:t>
            </a:r>
            <a:r>
              <a:rPr lang="zh-TW" altLang="en-US" dirty="0"/>
              <a:t>的功用，還蠻有收穫的。</a:t>
            </a:r>
            <a:endParaRPr lang="en-US" altLang="zh-TW" dirty="0"/>
          </a:p>
          <a:p>
            <a:r>
              <a:rPr lang="zh-TW" altLang="en-US" dirty="0"/>
              <a:t>這次在新增方面沒有做太多的</a:t>
            </a:r>
            <a:r>
              <a:rPr lang="zh-TW" altLang="en-US" dirty="0">
                <a:highlight>
                  <a:srgbClr val="FFFF00"/>
                </a:highlight>
              </a:rPr>
              <a:t>格式偵錯</a:t>
            </a:r>
            <a:r>
              <a:rPr lang="zh-TW" altLang="en-US" dirty="0"/>
              <a:t>，其實在</a:t>
            </a:r>
            <a:r>
              <a:rPr lang="zh-TW" altLang="en-US" dirty="0">
                <a:solidFill>
                  <a:srgbClr val="FF0000"/>
                </a:solidFill>
              </a:rPr>
              <a:t>新增或編輯資料</a:t>
            </a:r>
            <a:r>
              <a:rPr lang="zh-TW" altLang="en-US" dirty="0"/>
              <a:t>的方向想要做的更完善的措施，但由於第一次接觸還太生疏，例如</a:t>
            </a:r>
            <a:r>
              <a:rPr lang="en-US" altLang="zh-TW" dirty="0"/>
              <a:t>:</a:t>
            </a:r>
            <a:r>
              <a:rPr lang="zh-TW" altLang="en-US" dirty="0"/>
              <a:t>輸入身分證要判斷第一個要大寫英文和後面固定</a:t>
            </a:r>
            <a:r>
              <a:rPr lang="en-US" altLang="zh-TW" dirty="0"/>
              <a:t>9</a:t>
            </a:r>
            <a:r>
              <a:rPr lang="zh-TW" altLang="en-US" dirty="0"/>
              <a:t>個數字、點一下</a:t>
            </a:r>
            <a:r>
              <a:rPr lang="zh-TW" altLang="en-US" dirty="0">
                <a:solidFill>
                  <a:srgbClr val="FF0000"/>
                </a:solidFill>
              </a:rPr>
              <a:t>身分證</a:t>
            </a:r>
            <a:r>
              <a:rPr lang="zh-TW" altLang="en-US" dirty="0"/>
              <a:t>或</a:t>
            </a:r>
            <a:r>
              <a:rPr lang="zh-TW" altLang="en-US" dirty="0">
                <a:solidFill>
                  <a:srgbClr val="FF0000"/>
                </a:solidFill>
              </a:rPr>
              <a:t>供應商編碼</a:t>
            </a:r>
            <a:r>
              <a:rPr lang="zh-TW" altLang="en-US" dirty="0"/>
              <a:t>直接顯示其他資訊，只做到可以利用只身分證直接查詢到名字然後加入到資料庫。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33397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46B280-ED20-FCEE-A898-8648DBFE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B7F16D-C1B7-FF86-6E79-D6606034D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en-US" altLang="zh-TW" dirty="0">
                <a:hlinkClick r:id="rId2"/>
              </a:rPr>
              <a:t> Download XAMPP (apachefriends.org)</a:t>
            </a:r>
            <a:endParaRPr lang="en-US" altLang="zh-TW" dirty="0"/>
          </a:p>
          <a:p>
            <a:r>
              <a:rPr lang="en-US" altLang="zh-TW" dirty="0"/>
              <a:t>2. </a:t>
            </a:r>
            <a:r>
              <a:rPr lang="en-US" altLang="zh-TW" dirty="0">
                <a:hlinkClick r:id="rId3"/>
              </a:rPr>
              <a:t>https://youtu.be/72U5Af8KUpA</a:t>
            </a:r>
            <a:endParaRPr lang="en-US" altLang="zh-TW" dirty="0"/>
          </a:p>
          <a:p>
            <a:r>
              <a:rPr lang="en-US" altLang="zh-TW" dirty="0"/>
              <a:t>3. </a:t>
            </a:r>
            <a:r>
              <a:rPr lang="en-US" altLang="zh-TW" dirty="0">
                <a:hlinkClick r:id="rId4"/>
              </a:rPr>
              <a:t>https://youtu.be/0-auuGPcG6s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 </a:t>
            </a:r>
            <a:r>
              <a:rPr lang="en-US" altLang="zh-TW" dirty="0">
                <a:hlinkClick r:id="rId5"/>
              </a:rPr>
              <a:t>Font Awesome</a:t>
            </a:r>
            <a:endParaRPr lang="en-US" altLang="zh-TW" dirty="0"/>
          </a:p>
          <a:p>
            <a:r>
              <a:rPr lang="en-US" altLang="zh-TW" dirty="0"/>
              <a:t>5.</a:t>
            </a:r>
            <a:r>
              <a:rPr lang="zh-TW" altLang="en-US" dirty="0">
                <a:hlinkClick r:id="rId6"/>
              </a:rPr>
              <a:t> </a:t>
            </a:r>
            <a:r>
              <a:rPr lang="en-US" altLang="zh-TW" dirty="0">
                <a:hlinkClick r:id="rId6"/>
              </a:rPr>
              <a:t>Bootstrap 5 </a:t>
            </a:r>
            <a:endParaRPr lang="en-US" altLang="zh-TW" dirty="0"/>
          </a:p>
          <a:p>
            <a:r>
              <a:rPr lang="en-US" altLang="zh-TW" dirty="0"/>
              <a:t>6.</a:t>
            </a:r>
            <a:r>
              <a:rPr lang="en-US" altLang="zh-TW" dirty="0">
                <a:hlinkClick r:id="rId7"/>
              </a:rPr>
              <a:t> </a:t>
            </a:r>
            <a:r>
              <a:rPr lang="en-US" altLang="zh-TW" dirty="0" err="1">
                <a:hlinkClick r:id="rId7"/>
              </a:rPr>
              <a:t>DataTables</a:t>
            </a:r>
            <a:r>
              <a:rPr lang="en-US" altLang="zh-TW" dirty="0">
                <a:hlinkClick r:id="rId7"/>
              </a:rPr>
              <a:t> | Table plug-in for jQuery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4073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2790D9-A5A8-4689-BF7F-57193803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phpMyAdmin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3ED37E-339C-31AD-A9FD-0C7D66C93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610" y="3093311"/>
            <a:ext cx="10077557" cy="4146938"/>
          </a:xfrm>
        </p:spPr>
        <p:txBody>
          <a:bodyPr>
            <a:normAutofit/>
          </a:bodyPr>
          <a:lstStyle/>
          <a:p>
            <a:r>
              <a:rPr lang="zh-TW" altLang="en-US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這是我這生鮮食品公司所使用的</a:t>
            </a:r>
            <a:endParaRPr lang="en-US" altLang="zh-TW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zh-TW" dirty="0">
                <a:solidFill>
                  <a:srgbClr val="111111"/>
                </a:solidFill>
                <a:latin typeface="Roboto" panose="02000000000000000000" pitchFamily="2" charset="0"/>
              </a:rPr>
              <a:t>Database(</a:t>
            </a:r>
            <a:r>
              <a:rPr lang="en-US" altLang="zh-TW" dirty="0" err="1">
                <a:solidFill>
                  <a:srgbClr val="111111"/>
                </a:solidFill>
                <a:latin typeface="Roboto" panose="02000000000000000000" pitchFamily="2" charset="0"/>
              </a:rPr>
              <a:t>mywork</a:t>
            </a:r>
            <a:r>
              <a:rPr lang="en-US" altLang="zh-TW" dirty="0">
                <a:solidFill>
                  <a:srgbClr val="111111"/>
                </a:solidFill>
                <a:latin typeface="Roboto" panose="02000000000000000000" pitchFamily="2" charset="0"/>
              </a:rPr>
              <a:t>)</a:t>
            </a:r>
            <a:r>
              <a:rPr lang="zh-TW" altLang="en-US" dirty="0">
                <a:solidFill>
                  <a:srgbClr val="111111"/>
                </a:solidFill>
                <a:latin typeface="Roboto" panose="02000000000000000000" pitchFamily="2" charset="0"/>
              </a:rPr>
              <a:t>和</a:t>
            </a:r>
            <a:r>
              <a:rPr lang="zh-TW" altLang="en-US" dirty="0"/>
              <a:t>這次資料庫有使用</a:t>
            </a:r>
            <a:r>
              <a:rPr lang="en-US" altLang="zh-TW" dirty="0"/>
              <a:t>4</a:t>
            </a:r>
            <a:r>
              <a:rPr lang="zh-TW" altLang="en-US" dirty="0"/>
              <a:t>個</a:t>
            </a:r>
            <a:r>
              <a:rPr lang="en-US" altLang="zh-TW" dirty="0"/>
              <a:t>Table</a:t>
            </a:r>
            <a:r>
              <a:rPr lang="zh-TW" altLang="en-US" dirty="0"/>
              <a:t>分別是</a:t>
            </a:r>
            <a:endParaRPr lang="en-US" altLang="zh-TW" dirty="0"/>
          </a:p>
          <a:p>
            <a:r>
              <a:rPr lang="en-US" altLang="zh-TW" dirty="0" err="1"/>
              <a:t>myclient</a:t>
            </a:r>
            <a:r>
              <a:rPr lang="en-US" altLang="zh-TW" dirty="0"/>
              <a:t>, </a:t>
            </a:r>
            <a:r>
              <a:rPr lang="en-US" altLang="zh-TW" dirty="0" err="1"/>
              <a:t>mycompany_income</a:t>
            </a:r>
            <a:r>
              <a:rPr lang="en-US" altLang="zh-TW" dirty="0"/>
              <a:t>, </a:t>
            </a:r>
            <a:r>
              <a:rPr lang="en-US" altLang="zh-TW" dirty="0" err="1"/>
              <a:t>mycompany_receive</a:t>
            </a:r>
            <a:r>
              <a:rPr lang="en-US" altLang="zh-TW" dirty="0"/>
              <a:t>, </a:t>
            </a:r>
            <a:r>
              <a:rPr lang="en-US" altLang="zh-TW" dirty="0" err="1"/>
              <a:t>myorder_history</a:t>
            </a:r>
            <a:endParaRPr lang="en-US" altLang="zh-TW" dirty="0"/>
          </a:p>
          <a:p>
            <a:r>
              <a:rPr lang="zh-TW" altLang="en-US" dirty="0"/>
              <a:t>必要時可以輸出</a:t>
            </a:r>
            <a:r>
              <a:rPr lang="en-US" altLang="zh-TW" dirty="0"/>
              <a:t>SQL</a:t>
            </a:r>
            <a:r>
              <a:rPr lang="zh-TW" altLang="en-US" dirty="0"/>
              <a:t>檔案將</a:t>
            </a:r>
            <a:r>
              <a:rPr lang="en-US" altLang="zh-TW" dirty="0"/>
              <a:t>Database</a:t>
            </a:r>
            <a:r>
              <a:rPr lang="zh-TW" altLang="en-US" dirty="0"/>
              <a:t>輸出出來</a:t>
            </a:r>
            <a:endParaRPr lang="en-US" altLang="zh-TW" dirty="0"/>
          </a:p>
          <a:p>
            <a:r>
              <a:rPr lang="zh-TW" altLang="en-US" dirty="0"/>
              <a:t>可以將</a:t>
            </a:r>
            <a:r>
              <a:rPr lang="en-US" altLang="zh-TW" dirty="0"/>
              <a:t>Database </a:t>
            </a:r>
            <a:r>
              <a:rPr lang="zh-TW" altLang="en-US" dirty="0"/>
              <a:t>和 </a:t>
            </a:r>
            <a:r>
              <a:rPr lang="en-US" altLang="zh-TW" dirty="0"/>
              <a:t>table </a:t>
            </a:r>
            <a:r>
              <a:rPr lang="zh-TW" altLang="en-US" dirty="0"/>
              <a:t>還有數據資料一併輸出成一個</a:t>
            </a:r>
            <a:r>
              <a:rPr lang="en-US" altLang="zh-TW" dirty="0"/>
              <a:t>SQL</a:t>
            </a:r>
            <a:r>
              <a:rPr lang="zh-TW" altLang="en-US" dirty="0"/>
              <a:t>檔案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0266CFAA-1EFF-1A34-2886-479E3338A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19" y="0"/>
            <a:ext cx="7283481" cy="352953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0C43617-C255-BF92-7FE6-76C60344B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623" y="4510211"/>
            <a:ext cx="5887272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01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2790D9-A5A8-4689-BF7F-57193803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phpMyAmin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3ED37E-339C-31AD-A9FD-0C7D66C93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6" y="3093311"/>
            <a:ext cx="10077557" cy="3549045"/>
          </a:xfrm>
        </p:spPr>
        <p:txBody>
          <a:bodyPr/>
          <a:lstStyle/>
          <a:p>
            <a:r>
              <a:rPr lang="zh-TW" altLang="en-US" dirty="0"/>
              <a:t>而也可以直接使用語法進行</a:t>
            </a:r>
            <a:endParaRPr lang="en-US" altLang="zh-TW" dirty="0"/>
          </a:p>
          <a:p>
            <a:r>
              <a:rPr lang="zh-TW" altLang="en-US" dirty="0"/>
              <a:t>像這裡為了讓</a:t>
            </a:r>
            <a:r>
              <a:rPr lang="en-US" altLang="zh-TW" dirty="0"/>
              <a:t>Table</a:t>
            </a:r>
            <a:r>
              <a:rPr lang="zh-TW" altLang="en-US" dirty="0"/>
              <a:t>的</a:t>
            </a:r>
            <a:r>
              <a:rPr lang="en-US" altLang="zh-TW" dirty="0"/>
              <a:t>【</a:t>
            </a:r>
            <a:r>
              <a:rPr lang="zh-TW" altLang="en-US" dirty="0"/>
              <a:t>訂單金額</a:t>
            </a:r>
            <a:r>
              <a:rPr lang="en-US" altLang="zh-TW" dirty="0"/>
              <a:t>】</a:t>
            </a:r>
            <a:r>
              <a:rPr lang="en-US" altLang="zh-TW" dirty="0" err="1"/>
              <a:t>Order_price</a:t>
            </a:r>
            <a:endParaRPr lang="en-US" altLang="zh-TW" dirty="0"/>
          </a:p>
          <a:p>
            <a:r>
              <a:rPr lang="zh-TW" altLang="en-US" dirty="0"/>
              <a:t>可以自動計算「數量  * 價錢」，使用指令新增在</a:t>
            </a:r>
            <a:r>
              <a:rPr lang="en-US" altLang="zh-TW" dirty="0"/>
              <a:t>Table</a:t>
            </a:r>
            <a:r>
              <a:rPr lang="zh-TW" altLang="en-US" dirty="0"/>
              <a:t>新增此欄位</a:t>
            </a:r>
            <a:endParaRPr lang="en-US" altLang="zh-TW" dirty="0"/>
          </a:p>
          <a:p>
            <a:r>
              <a:rPr lang="zh-TW" altLang="en-US" dirty="0"/>
              <a:t>但缺點是如果改成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or –</a:t>
            </a:r>
            <a:r>
              <a:rPr lang="zh-TW" altLang="en-US" dirty="0"/>
              <a:t> 變成要在介面更動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3AA36D2-BB64-199A-3404-E1C80BA87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818" y="0"/>
            <a:ext cx="7621182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09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430688-56E7-001D-A08A-3CE4847D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Table1</a:t>
            </a:r>
            <a:br>
              <a:rPr lang="en-US" altLang="zh-TW" dirty="0"/>
            </a:br>
            <a:r>
              <a:rPr lang="en-US" altLang="zh-TW" dirty="0" err="1"/>
              <a:t>myclient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C3E36C-2767-4531-17C5-44A1803DD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0077557" cy="4148336"/>
          </a:xfrm>
        </p:spPr>
        <p:txBody>
          <a:bodyPr>
            <a:normAutofit/>
          </a:bodyPr>
          <a:lstStyle/>
          <a:p>
            <a:r>
              <a:rPr lang="en-US" altLang="zh-TW" dirty="0"/>
              <a:t>ID(</a:t>
            </a:r>
            <a:r>
              <a:rPr lang="zh-TW" altLang="en-US" dirty="0"/>
              <a:t>為了</a:t>
            </a:r>
            <a:r>
              <a:rPr lang="en-US" altLang="zh-TW" dirty="0"/>
              <a:t>Table</a:t>
            </a:r>
            <a:r>
              <a:rPr lang="zh-TW" altLang="en-US" dirty="0">
                <a:solidFill>
                  <a:srgbClr val="C00000"/>
                </a:solidFill>
              </a:rPr>
              <a:t>尋找連接</a:t>
            </a:r>
            <a:r>
              <a:rPr lang="zh-TW" altLang="en-US" dirty="0"/>
              <a:t>而用的</a:t>
            </a:r>
            <a:r>
              <a:rPr lang="en-US" altLang="zh-TW" dirty="0"/>
              <a:t>ID)</a:t>
            </a:r>
          </a:p>
          <a:p>
            <a:r>
              <a:rPr lang="en-US" altLang="zh-TW" dirty="0" err="1"/>
              <a:t>Client_name</a:t>
            </a:r>
            <a:r>
              <a:rPr lang="en-US" altLang="zh-TW" dirty="0"/>
              <a:t>(</a:t>
            </a:r>
            <a:r>
              <a:rPr lang="zh-TW" altLang="en-US" dirty="0"/>
              <a:t>客戶姓名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ID_card_number</a:t>
            </a:r>
            <a:r>
              <a:rPr lang="en-US" altLang="zh-TW" dirty="0"/>
              <a:t>(</a:t>
            </a:r>
            <a:r>
              <a:rPr lang="zh-TW" altLang="en-US" dirty="0"/>
              <a:t>身分證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Telephone_number</a:t>
            </a:r>
            <a:r>
              <a:rPr lang="en-US" altLang="zh-TW" dirty="0"/>
              <a:t>(</a:t>
            </a:r>
            <a:r>
              <a:rPr lang="zh-TW" altLang="en-US" dirty="0"/>
              <a:t>手機號碼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Address(</a:t>
            </a:r>
            <a:r>
              <a:rPr lang="zh-TW" altLang="en-US" dirty="0"/>
              <a:t>地址</a:t>
            </a:r>
            <a:r>
              <a:rPr lang="en-US" altLang="zh-TW" dirty="0"/>
              <a:t>)Age(</a:t>
            </a:r>
            <a:r>
              <a:rPr lang="zh-TW" altLang="en-US" dirty="0"/>
              <a:t>年齡</a:t>
            </a:r>
            <a:r>
              <a:rPr lang="en-US" altLang="zh-TW" dirty="0"/>
              <a:t>)Job(</a:t>
            </a:r>
            <a:r>
              <a:rPr lang="zh-TW" altLang="en-US" dirty="0"/>
              <a:t>工作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Date_of_Registration</a:t>
            </a:r>
            <a:r>
              <a:rPr lang="en-US" altLang="zh-TW" dirty="0"/>
              <a:t>(</a:t>
            </a:r>
            <a:r>
              <a:rPr lang="zh-TW" altLang="en-US" dirty="0"/>
              <a:t>註冊日期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Consumption_status</a:t>
            </a:r>
            <a:r>
              <a:rPr lang="en-US" altLang="zh-TW" dirty="0"/>
              <a:t>(</a:t>
            </a:r>
            <a:r>
              <a:rPr lang="zh-TW" altLang="en-US" dirty="0"/>
              <a:t>消費狀態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Photo(</a:t>
            </a:r>
            <a:r>
              <a:rPr lang="zh-TW" altLang="en-US" dirty="0"/>
              <a:t>照片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544F7F-B8F1-86C7-2912-2AF07E364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-16042"/>
            <a:ext cx="7791450" cy="388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28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513AC8-D675-F115-93B8-D92F0282C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4617782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Table2</a:t>
            </a:r>
            <a:br>
              <a:rPr lang="en-US" altLang="zh-TW" dirty="0"/>
            </a:br>
            <a:r>
              <a:rPr lang="en-US" altLang="zh-TW" dirty="0" err="1"/>
              <a:t>mycompany_income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9713D4-4587-EDF3-FBF9-032F693C3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0077557" cy="4189158"/>
          </a:xfrm>
        </p:spPr>
        <p:txBody>
          <a:bodyPr>
            <a:normAutofit/>
          </a:bodyPr>
          <a:lstStyle/>
          <a:p>
            <a:r>
              <a:rPr lang="en-US" altLang="zh-TW" dirty="0"/>
              <a:t>ID(</a:t>
            </a:r>
            <a:r>
              <a:rPr lang="zh-TW" altLang="en-US" dirty="0"/>
              <a:t>為了</a:t>
            </a:r>
            <a:r>
              <a:rPr lang="en-US" altLang="zh-TW" dirty="0"/>
              <a:t>Table</a:t>
            </a:r>
            <a:r>
              <a:rPr lang="zh-TW" altLang="en-US" dirty="0">
                <a:solidFill>
                  <a:srgbClr val="C00000"/>
                </a:solidFill>
              </a:rPr>
              <a:t>尋找連接</a:t>
            </a:r>
            <a:r>
              <a:rPr lang="zh-TW" altLang="en-US" dirty="0"/>
              <a:t>而用的</a:t>
            </a:r>
            <a:r>
              <a:rPr lang="en-US" altLang="zh-TW" dirty="0"/>
              <a:t>ID)</a:t>
            </a:r>
          </a:p>
          <a:p>
            <a:r>
              <a:rPr lang="en-US" altLang="zh-TW" dirty="0" err="1"/>
              <a:t>Supplier_name</a:t>
            </a:r>
            <a:r>
              <a:rPr lang="en-US" altLang="zh-TW" dirty="0"/>
              <a:t>(</a:t>
            </a:r>
            <a:r>
              <a:rPr lang="zh-TW" altLang="en-US" dirty="0"/>
              <a:t>供應商名字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Supplier_number</a:t>
            </a:r>
            <a:r>
              <a:rPr lang="en-US" altLang="zh-TW" dirty="0"/>
              <a:t>(</a:t>
            </a:r>
            <a:r>
              <a:rPr lang="zh-TW" altLang="en-US" dirty="0"/>
              <a:t>供應商編號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Supplier_people</a:t>
            </a:r>
            <a:r>
              <a:rPr lang="en-US" altLang="zh-TW" dirty="0"/>
              <a:t>(</a:t>
            </a:r>
            <a:r>
              <a:rPr lang="zh-TW" altLang="en-US" dirty="0"/>
              <a:t>負責人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en-US" altLang="zh-TW" dirty="0" err="1"/>
              <a:t>product_name</a:t>
            </a:r>
            <a:r>
              <a:rPr lang="en-US" altLang="zh-TW" dirty="0"/>
              <a:t>(</a:t>
            </a:r>
            <a:r>
              <a:rPr lang="zh-TW" altLang="en-US" dirty="0"/>
              <a:t>產品名稱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Source(</a:t>
            </a:r>
            <a:r>
              <a:rPr lang="zh-TW" altLang="en-US" dirty="0"/>
              <a:t>來源</a:t>
            </a:r>
            <a:r>
              <a:rPr lang="en-US" altLang="zh-TW" dirty="0"/>
              <a:t>)Specification(</a:t>
            </a:r>
            <a:r>
              <a:rPr lang="zh-TW" altLang="en-US" dirty="0"/>
              <a:t>規格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Import_unit</a:t>
            </a:r>
            <a:r>
              <a:rPr lang="en-US" altLang="zh-TW" dirty="0"/>
              <a:t>(</a:t>
            </a:r>
            <a:r>
              <a:rPr lang="zh-TW" altLang="en-US" dirty="0"/>
              <a:t>進貨單位</a:t>
            </a:r>
            <a:r>
              <a:rPr lang="en-US" altLang="zh-TW" dirty="0"/>
              <a:t>)</a:t>
            </a:r>
            <a:r>
              <a:rPr lang="en-US" altLang="zh-TW" dirty="0" err="1"/>
              <a:t>Import_Price</a:t>
            </a:r>
            <a:r>
              <a:rPr lang="en-US" altLang="zh-TW" dirty="0"/>
              <a:t>(</a:t>
            </a:r>
            <a:r>
              <a:rPr lang="zh-TW" altLang="en-US" dirty="0"/>
              <a:t>進貨價錢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Quantity(</a:t>
            </a:r>
            <a:r>
              <a:rPr lang="zh-TW" altLang="en-US" dirty="0"/>
              <a:t>數量</a:t>
            </a:r>
            <a:r>
              <a:rPr lang="en-US" altLang="zh-TW" dirty="0"/>
              <a:t>)Subtotal(</a:t>
            </a:r>
            <a:r>
              <a:rPr lang="zh-TW" altLang="en-US" dirty="0"/>
              <a:t>小計</a:t>
            </a:r>
            <a:r>
              <a:rPr lang="en-US" altLang="zh-TW" dirty="0"/>
              <a:t>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5B7302-E224-E935-F9C7-76FFE35A4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211" y="-21645"/>
            <a:ext cx="7337789" cy="45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48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CDE49B-F75A-F45B-DAF0-72AF3976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TW" dirty="0"/>
            </a:br>
            <a:r>
              <a:rPr lang="en-US" altLang="zh-TW" dirty="0"/>
              <a:t>Table3</a:t>
            </a:r>
            <a:br>
              <a:rPr lang="en-US" altLang="zh-TW" dirty="0"/>
            </a:br>
            <a:r>
              <a:rPr lang="en-US" altLang="zh-TW" dirty="0" err="1"/>
              <a:t>myorder_history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74E1FC-F03A-9E26-09D7-06AE3727B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173" y="0"/>
            <a:ext cx="6969885" cy="4320073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6AC56B-21EB-F464-7C02-5D4B03D7C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0077557" cy="354904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ID(</a:t>
            </a:r>
            <a:r>
              <a:rPr lang="zh-TW" altLang="en-US" dirty="0"/>
              <a:t>為了</a:t>
            </a:r>
            <a:r>
              <a:rPr lang="en-US" altLang="zh-TW" dirty="0"/>
              <a:t>Table</a:t>
            </a:r>
            <a:r>
              <a:rPr lang="zh-TW" altLang="en-US" dirty="0">
                <a:solidFill>
                  <a:srgbClr val="C00000"/>
                </a:solidFill>
              </a:rPr>
              <a:t>尋找連接</a:t>
            </a:r>
            <a:r>
              <a:rPr lang="zh-TW" altLang="en-US" dirty="0"/>
              <a:t>而用的</a:t>
            </a:r>
            <a:r>
              <a:rPr lang="en-US" altLang="zh-TW" dirty="0"/>
              <a:t>ID)</a:t>
            </a:r>
          </a:p>
          <a:p>
            <a:r>
              <a:rPr lang="en-US" altLang="zh-TW" dirty="0" err="1"/>
              <a:t>Id_card_number</a:t>
            </a:r>
            <a:r>
              <a:rPr lang="en-US" altLang="zh-TW" dirty="0"/>
              <a:t>(</a:t>
            </a:r>
            <a:r>
              <a:rPr lang="zh-TW" altLang="en-US" dirty="0"/>
              <a:t>身分證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Order_name</a:t>
            </a:r>
            <a:r>
              <a:rPr lang="en-US" altLang="zh-TW" dirty="0"/>
              <a:t>(</a:t>
            </a:r>
            <a:r>
              <a:rPr lang="zh-TW" altLang="en-US" dirty="0"/>
              <a:t>訂貨名稱</a:t>
            </a:r>
            <a:r>
              <a:rPr lang="en-US" altLang="zh-TW" dirty="0"/>
              <a:t>)</a:t>
            </a:r>
            <a:r>
              <a:rPr lang="en-US" altLang="zh-TW" dirty="0" err="1"/>
              <a:t>Order_date</a:t>
            </a:r>
            <a:r>
              <a:rPr lang="en-US" altLang="zh-TW" dirty="0"/>
              <a:t>(</a:t>
            </a:r>
            <a:r>
              <a:rPr lang="zh-TW" altLang="en-US" dirty="0"/>
              <a:t>訂貨日期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Unit(</a:t>
            </a:r>
            <a:r>
              <a:rPr lang="zh-TW" altLang="en-US" dirty="0"/>
              <a:t>單位</a:t>
            </a:r>
            <a:r>
              <a:rPr lang="en-US" altLang="zh-TW" dirty="0"/>
              <a:t>)Quantity(</a:t>
            </a:r>
            <a:r>
              <a:rPr lang="zh-TW" altLang="en-US" dirty="0"/>
              <a:t>數量</a:t>
            </a:r>
            <a:r>
              <a:rPr lang="en-US" altLang="zh-TW" dirty="0"/>
              <a:t>)Price(</a:t>
            </a:r>
            <a:r>
              <a:rPr lang="zh-TW" altLang="en-US" dirty="0"/>
              <a:t>價錢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Order_price</a:t>
            </a:r>
            <a:r>
              <a:rPr lang="en-US" altLang="zh-TW" dirty="0"/>
              <a:t>(</a:t>
            </a:r>
            <a:r>
              <a:rPr lang="zh-TW" altLang="en-US" dirty="0"/>
              <a:t>訂單金額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Supplier_name</a:t>
            </a:r>
            <a:r>
              <a:rPr lang="en-US" altLang="zh-TW" dirty="0"/>
              <a:t>(</a:t>
            </a:r>
            <a:r>
              <a:rPr lang="zh-TW" altLang="en-US" dirty="0"/>
              <a:t>供應商名字</a:t>
            </a:r>
            <a:r>
              <a:rPr lang="en-US" altLang="zh-TW" dirty="0"/>
              <a:t>)</a:t>
            </a:r>
            <a:r>
              <a:rPr lang="en-US" altLang="zh-TW" dirty="0" err="1"/>
              <a:t>Supplier_number</a:t>
            </a:r>
            <a:r>
              <a:rPr lang="en-US" altLang="zh-TW" dirty="0"/>
              <a:t>(</a:t>
            </a:r>
            <a:r>
              <a:rPr lang="zh-TW" altLang="en-US" dirty="0"/>
              <a:t>供應商編碼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Exppected_delivery_date</a:t>
            </a:r>
            <a:r>
              <a:rPr lang="en-US" altLang="zh-TW" dirty="0"/>
              <a:t>(</a:t>
            </a:r>
            <a:r>
              <a:rPr lang="zh-TW" altLang="en-US" dirty="0"/>
              <a:t>預計配送日期</a:t>
            </a:r>
            <a:r>
              <a:rPr lang="en-US" altLang="zh-TW" dirty="0"/>
              <a:t>)</a:t>
            </a:r>
            <a:r>
              <a:rPr lang="en-US" altLang="zh-TW" dirty="0" err="1"/>
              <a:t>Actual_delivery_date</a:t>
            </a:r>
            <a:r>
              <a:rPr lang="en-US" altLang="zh-TW" dirty="0"/>
              <a:t>(</a:t>
            </a:r>
            <a:r>
              <a:rPr lang="zh-TW" altLang="en-US" dirty="0"/>
              <a:t>實際配送日期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Consume(</a:t>
            </a:r>
            <a:r>
              <a:rPr lang="zh-TW" altLang="en-US" dirty="0"/>
              <a:t>退貨金額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7879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4F6E1F-C888-4B88-148A-5536F5FD5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585125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Table4 </a:t>
            </a:r>
            <a:r>
              <a:rPr lang="en-US" altLang="zh-TW" dirty="0" err="1"/>
              <a:t>mycompany_receive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71D42A-9338-368A-1A4A-E15C29CF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ID(</a:t>
            </a:r>
            <a:r>
              <a:rPr lang="zh-TW" altLang="en-US" dirty="0"/>
              <a:t>為了</a:t>
            </a:r>
            <a:r>
              <a:rPr lang="en-US" altLang="zh-TW" dirty="0"/>
              <a:t>Table</a:t>
            </a:r>
            <a:r>
              <a:rPr lang="zh-TW" altLang="en-US" dirty="0">
                <a:solidFill>
                  <a:srgbClr val="C00000"/>
                </a:solidFill>
              </a:rPr>
              <a:t>尋找連接</a:t>
            </a:r>
            <a:r>
              <a:rPr lang="zh-TW" altLang="en-US" dirty="0"/>
              <a:t>而用的</a:t>
            </a:r>
            <a:r>
              <a:rPr lang="en-US" altLang="zh-TW" dirty="0"/>
              <a:t>ID)</a:t>
            </a:r>
          </a:p>
          <a:p>
            <a:r>
              <a:rPr lang="en-US" altLang="zh-TW" dirty="0" err="1"/>
              <a:t>Client_name</a:t>
            </a:r>
            <a:r>
              <a:rPr lang="en-US" altLang="zh-TW" dirty="0"/>
              <a:t>(</a:t>
            </a:r>
            <a:r>
              <a:rPr lang="zh-TW" altLang="en-US" dirty="0"/>
              <a:t>客戶名稱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Id_card_number</a:t>
            </a:r>
            <a:r>
              <a:rPr lang="en-US" altLang="zh-TW" dirty="0"/>
              <a:t>(</a:t>
            </a:r>
            <a:r>
              <a:rPr lang="zh-TW" altLang="en-US" dirty="0"/>
              <a:t>身分證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Receivable_amount</a:t>
            </a:r>
            <a:r>
              <a:rPr lang="en-US" altLang="zh-TW" dirty="0"/>
              <a:t>(</a:t>
            </a:r>
            <a:r>
              <a:rPr lang="zh-TW" altLang="en-US" dirty="0"/>
              <a:t>實際收金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Receivable_date</a:t>
            </a:r>
            <a:r>
              <a:rPr lang="en-US" altLang="zh-TW" dirty="0"/>
              <a:t>(</a:t>
            </a:r>
            <a:r>
              <a:rPr lang="zh-TW" altLang="en-US" dirty="0"/>
              <a:t>實際繳交日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Pending(</a:t>
            </a:r>
            <a:r>
              <a:rPr lang="zh-TW" altLang="en-US" dirty="0"/>
              <a:t>代繳交金額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5425FE-A42F-1133-05A5-B34A981AA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801" y="0"/>
            <a:ext cx="7347199" cy="37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95098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LightSeedLeftStep">
      <a:dk1>
        <a:srgbClr val="000000"/>
      </a:dk1>
      <a:lt1>
        <a:srgbClr val="FFFFFF"/>
      </a:lt1>
      <a:dk2>
        <a:srgbClr val="3E2441"/>
      </a:dk2>
      <a:lt2>
        <a:srgbClr val="E8E6E2"/>
      </a:lt2>
      <a:accent1>
        <a:srgbClr val="96A3C6"/>
      </a:accent1>
      <a:accent2>
        <a:srgbClr val="7FA7BA"/>
      </a:accent2>
      <a:accent3>
        <a:srgbClr val="82ACA8"/>
      </a:accent3>
      <a:accent4>
        <a:srgbClr val="77AE92"/>
      </a:accent4>
      <a:accent5>
        <a:srgbClr val="81AC84"/>
      </a:accent5>
      <a:accent6>
        <a:srgbClr val="8AAE77"/>
      </a:accent6>
      <a:hlink>
        <a:srgbClr val="908157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1241</Words>
  <Application>Microsoft Office PowerPoint</Application>
  <PresentationFormat>寬螢幕</PresentationFormat>
  <Paragraphs>123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1" baseType="lpstr">
      <vt:lpstr>Avenir Next LT Pro (本文)</vt:lpstr>
      <vt:lpstr>Georgia Pro Semibold (標題)</vt:lpstr>
      <vt:lpstr>Arial</vt:lpstr>
      <vt:lpstr>Avenir Next LT Pro</vt:lpstr>
      <vt:lpstr>Avenir Next LT Pro Light</vt:lpstr>
      <vt:lpstr>Georgia Pro Semibold</vt:lpstr>
      <vt:lpstr>Roboto</vt:lpstr>
      <vt:lpstr>RocaVTI</vt:lpstr>
      <vt:lpstr> 生鮮食品食品配送系統</vt:lpstr>
      <vt:lpstr>1.   環境架設 2.   ER-MODEL 3.   程式應用 4. 參考資料</vt:lpstr>
      <vt:lpstr>環境介紹-xampp</vt:lpstr>
      <vt:lpstr>phpMyAdmin</vt:lpstr>
      <vt:lpstr>phpMyAmin</vt:lpstr>
      <vt:lpstr>Table1 myclient</vt:lpstr>
      <vt:lpstr>Table2 mycompany_income</vt:lpstr>
      <vt:lpstr> Table3 myorder_history</vt:lpstr>
      <vt:lpstr>Table4 mycompany_receive</vt:lpstr>
      <vt:lpstr>PowerPoint 簡報</vt:lpstr>
      <vt:lpstr>PowerPoint 簡報</vt:lpstr>
      <vt:lpstr>登入介面</vt:lpstr>
      <vt:lpstr>PowerPoint 簡報</vt:lpstr>
      <vt:lpstr>PowerPoint 簡報</vt:lpstr>
      <vt:lpstr>PowerPoint 簡報</vt:lpstr>
      <vt:lpstr>新增客戶說明</vt:lpstr>
      <vt:lpstr>編輯客戶說明</vt:lpstr>
      <vt:lpstr>停用客戶功能</vt:lpstr>
      <vt:lpstr>PowerPoint 簡報</vt:lpstr>
      <vt:lpstr>新增進貨說明</vt:lpstr>
      <vt:lpstr>PowerPoint 簡報</vt:lpstr>
      <vt:lpstr>新增訂單說明</vt:lpstr>
      <vt:lpstr>退貨功能</vt:lpstr>
      <vt:lpstr>編輯訂單說明</vt:lpstr>
      <vt:lpstr>PowerPoint 簡報</vt:lpstr>
      <vt:lpstr>新增收帳說明</vt:lpstr>
      <vt:lpstr>編輯收帳說明</vt:lpstr>
      <vt:lpstr>小功能</vt:lpstr>
      <vt:lpstr>欄位填寫偵錯</vt:lpstr>
      <vt:lpstr>列印功能</vt:lpstr>
      <vt:lpstr>雲端table</vt:lpstr>
      <vt:lpstr>心得和改善統整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食品配送系統</dc:title>
  <dc:creator>邱冠佾(s09350103)</dc:creator>
  <cp:lastModifiedBy>冠佾 邱</cp:lastModifiedBy>
  <cp:revision>5</cp:revision>
  <dcterms:created xsi:type="dcterms:W3CDTF">2023-01-15T09:16:11Z</dcterms:created>
  <dcterms:modified xsi:type="dcterms:W3CDTF">2023-01-16T13:02:35Z</dcterms:modified>
</cp:coreProperties>
</file>